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66" autoAdjust="0"/>
    <p:restoredTop sz="94660"/>
  </p:normalViewPr>
  <p:slideViewPr>
    <p:cSldViewPr snapToGrid="0">
      <p:cViewPr varScale="1">
        <p:scale>
          <a:sx n="93" d="100"/>
          <a:sy n="93" d="100"/>
        </p:scale>
        <p:origin x="66" y="396"/>
      </p:cViewPr>
      <p:guideLst/>
    </p:cSldViewPr>
  </p:slideViewPr>
  <p:notesTextViewPr>
    <p:cViewPr>
      <p:scale>
        <a:sx n="3" d="2"/>
        <a:sy n="3" d="2"/>
      </p:scale>
      <p:origin x="0" y="0"/>
    </p:cViewPr>
  </p:notesTextViewPr>
  <p:notesViewPr>
    <p:cSldViewPr snapToGrid="0">
      <p:cViewPr varScale="1">
        <p:scale>
          <a:sx n="84" d="100"/>
          <a:sy n="84" d="100"/>
        </p:scale>
        <p:origin x="26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8DB956-DAB0-482B-BDE4-862FE63B8C20}" type="datetimeFigureOut">
              <a:rPr lang="en-US" smtClean="0"/>
              <a:t>11/20/2019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19084-8427-472C-84C1-1A586BDED5B7}" type="slidenum">
              <a:rPr lang="en-US" smtClean="0"/>
              <a:t>‹#›</a:t>
            </a:fld>
            <a:endParaRPr lang="en-US"/>
          </a:p>
        </p:txBody>
      </p:sp>
    </p:spTree>
    <p:extLst>
      <p:ext uri="{BB962C8B-B14F-4D97-AF65-F5344CB8AC3E}">
        <p14:creationId xmlns:p14="http://schemas.microsoft.com/office/powerpoint/2010/main" val="16482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D86E7-04ED-4141-96DE-2576D8E5039F}" type="datetimeFigureOut">
              <a:rPr lang="en-US" smtClean="0"/>
              <a:t>11/20/2019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C8BA8-ED77-447D-8185-814F0E141DF2}" type="slidenum">
              <a:rPr lang="en-US" smtClean="0"/>
              <a:t>‹#›</a:t>
            </a:fld>
            <a:endParaRPr lang="en-US"/>
          </a:p>
        </p:txBody>
      </p:sp>
    </p:spTree>
    <p:extLst>
      <p:ext uri="{BB962C8B-B14F-4D97-AF65-F5344CB8AC3E}">
        <p14:creationId xmlns:p14="http://schemas.microsoft.com/office/powerpoint/2010/main" val="8964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grayscl/>
            <a:extLst>
              <a:ext uri="{BEBA8EAE-BF5A-486C-A8C5-ECC9F3942E4B}">
                <a14:imgProps xmlns:a14="http://schemas.microsoft.com/office/drawing/2010/main">
                  <a14:imgLayer r:embed="rId3">
                    <a14:imgEffect>
                      <a14:sharpenSoften amount="-10000"/>
                    </a14:imgEffect>
                  </a14:imgLayer>
                </a14:imgProps>
              </a:ext>
              <a:ext uri="{28A0092B-C50C-407E-A947-70E740481C1C}">
                <a14:useLocalDpi xmlns:a14="http://schemas.microsoft.com/office/drawing/2010/main" val="0"/>
              </a:ext>
            </a:extLst>
          </a:blip>
          <a:stretch>
            <a:fillRect/>
          </a:stretch>
        </p:blipFill>
        <p:spPr>
          <a:xfrm>
            <a:off x="5524262" y="107341"/>
            <a:ext cx="6683780" cy="6675981"/>
          </a:xfrm>
          <a:prstGeom prst="rect">
            <a:avLst/>
          </a:prstGeom>
        </p:spPr>
      </p:pic>
      <p:sp>
        <p:nvSpPr>
          <p:cNvPr id="124" name="Title 123"/>
          <p:cNvSpPr>
            <a:spLocks noGrp="1"/>
          </p:cNvSpPr>
          <p:nvPr>
            <p:ph type="title"/>
          </p:nvPr>
        </p:nvSpPr>
        <p:spPr>
          <a:xfrm>
            <a:off x="846678" y="4282490"/>
            <a:ext cx="6306110" cy="892924"/>
          </a:xfrm>
        </p:spPr>
        <p:txBody>
          <a:bodyPr>
            <a:normAutofit/>
          </a:bodyPr>
          <a:lstStyle>
            <a:lvl1pPr>
              <a:defRPr sz="2800"/>
            </a:lvl1pPr>
          </a:lstStyle>
          <a:p>
            <a:r>
              <a:rPr lang="en-US" dirty="0" smtClean="0"/>
              <a:t>Click to edit Master title style</a:t>
            </a:r>
            <a:endParaRPr lang="en-US" dirty="0"/>
          </a:p>
        </p:txBody>
      </p:sp>
      <p:cxnSp>
        <p:nvCxnSpPr>
          <p:cNvPr id="116" name="Straight Connector 115"/>
          <p:cNvCxnSpPr/>
          <p:nvPr userDrawn="1"/>
        </p:nvCxnSpPr>
        <p:spPr>
          <a:xfrm flipV="1">
            <a:off x="854634" y="5144949"/>
            <a:ext cx="6109692" cy="10568"/>
          </a:xfrm>
          <a:prstGeom prst="line">
            <a:avLst/>
          </a:prstGeom>
          <a:ln w="38100" cap="rnd">
            <a:gradFill>
              <a:gsLst>
                <a:gs pos="0">
                  <a:schemeClr val="bg2"/>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6910" y="477001"/>
            <a:ext cx="2017705" cy="781407"/>
          </a:xfrm>
          <a:prstGeom prst="rect">
            <a:avLst/>
          </a:prstGeom>
        </p:spPr>
      </p:pic>
      <p:pic>
        <p:nvPicPr>
          <p:cNvPr id="114" name="Picture 1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6678" y="5310343"/>
            <a:ext cx="3358373" cy="283051"/>
          </a:xfrm>
          <a:prstGeom prst="rect">
            <a:avLst/>
          </a:prstGeom>
        </p:spPr>
      </p:pic>
      <p:sp>
        <p:nvSpPr>
          <p:cNvPr id="119" name="TextBox 118"/>
          <p:cNvSpPr txBox="1"/>
          <p:nvPr userDrawn="1"/>
        </p:nvSpPr>
        <p:spPr>
          <a:xfrm>
            <a:off x="786910" y="5632422"/>
            <a:ext cx="3477907" cy="307777"/>
          </a:xfrm>
          <a:prstGeom prst="rect">
            <a:avLst/>
          </a:prstGeom>
          <a:noFill/>
        </p:spPr>
        <p:txBody>
          <a:bodyPr wrap="square" rtlCol="0">
            <a:spAutoFit/>
          </a:bodyPr>
          <a:lstStyle/>
          <a:p>
            <a:pPr algn="ctr"/>
            <a:r>
              <a:rPr lang="en-US" sz="1400" dirty="0" smtClean="0"/>
              <a:t>PEOPLE   PROCESS   TECHNOLOGY</a:t>
            </a:r>
            <a:endParaRPr lang="en-US" sz="1400" dirty="0"/>
          </a:p>
        </p:txBody>
      </p:sp>
      <p:cxnSp>
        <p:nvCxnSpPr>
          <p:cNvPr id="121" name="Straight Connector 120"/>
          <p:cNvCxnSpPr/>
          <p:nvPr userDrawn="1"/>
        </p:nvCxnSpPr>
        <p:spPr>
          <a:xfrm>
            <a:off x="1914681" y="5700384"/>
            <a:ext cx="0" cy="186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userDrawn="1"/>
        </p:nvCxnSpPr>
        <p:spPr>
          <a:xfrm>
            <a:off x="2690329" y="5700384"/>
            <a:ext cx="0" cy="186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userDrawn="1"/>
        </p:nvSpPr>
        <p:spPr>
          <a:xfrm rot="2686939">
            <a:off x="6960359" y="-1827553"/>
            <a:ext cx="3634072" cy="3634072"/>
          </a:xfrm>
          <a:prstGeom prst="rect">
            <a:avLst/>
          </a:prstGeom>
          <a:solidFill>
            <a:schemeClr val="bg2">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userDrawn="1"/>
        </p:nvSpPr>
        <p:spPr>
          <a:xfrm rot="2686939">
            <a:off x="6969884" y="5064766"/>
            <a:ext cx="3634072" cy="3634072"/>
          </a:xfrm>
          <a:prstGeom prst="rect">
            <a:avLst/>
          </a:prstGeom>
          <a:solidFill>
            <a:schemeClr val="bg2">
              <a:lumMod val="50000"/>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userDrawn="1"/>
        </p:nvSpPr>
        <p:spPr>
          <a:xfrm rot="2686939">
            <a:off x="10400889" y="1662758"/>
            <a:ext cx="3634072" cy="3587997"/>
          </a:xfrm>
          <a:prstGeom prst="rect">
            <a:avLst/>
          </a:prstGeom>
          <a:solidFill>
            <a:schemeClr val="tx1">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95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8" name="Rectangle 27"/>
          <p:cNvSpPr/>
          <p:nvPr userDrawn="1"/>
        </p:nvSpPr>
        <p:spPr>
          <a:xfrm>
            <a:off x="0" y="5481079"/>
            <a:ext cx="1606272" cy="1376921"/>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0" y="4112126"/>
            <a:ext cx="1606272" cy="137692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0" y="2743172"/>
            <a:ext cx="1606272" cy="137692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330" y="1356115"/>
            <a:ext cx="1606272" cy="137692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1606272" cy="137692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hasCustomPrompt="1"/>
          </p:nvPr>
        </p:nvSpPr>
        <p:spPr>
          <a:xfrm>
            <a:off x="838200" y="365125"/>
            <a:ext cx="10515600" cy="1017061"/>
          </a:xfrm>
        </p:spPr>
        <p:txBody>
          <a:bodyPr>
            <a:normAutofit/>
          </a:bodyPr>
          <a:lstStyle>
            <a:lvl1pPr algn="ctr">
              <a:defRPr sz="2800" baseline="0">
                <a:solidFill>
                  <a:schemeClr val="bg2"/>
                </a:solidFill>
              </a:defRPr>
            </a:lvl1pPr>
          </a:lstStyle>
          <a:p>
            <a:r>
              <a:rPr lang="en-US" dirty="0" smtClean="0"/>
              <a:t>TABLE OF CONTENTS</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022" y="6400904"/>
            <a:ext cx="823127" cy="318777"/>
          </a:xfrm>
          <a:prstGeom prst="rect">
            <a:avLst/>
          </a:prstGeom>
        </p:spPr>
      </p:pic>
      <p:sp>
        <p:nvSpPr>
          <p:cNvPr id="17" name="Text Placeholder 16"/>
          <p:cNvSpPr>
            <a:spLocks noGrp="1"/>
          </p:cNvSpPr>
          <p:nvPr userDrawn="1">
            <p:ph type="body" sz="quarter" idx="13" hasCustomPrompt="1"/>
          </p:nvPr>
        </p:nvSpPr>
        <p:spPr>
          <a:xfrm>
            <a:off x="828669" y="1520668"/>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18" name="Text Placeholder 16"/>
          <p:cNvSpPr>
            <a:spLocks noGrp="1"/>
          </p:cNvSpPr>
          <p:nvPr userDrawn="1">
            <p:ph type="body" sz="quarter" idx="14" hasCustomPrompt="1"/>
          </p:nvPr>
        </p:nvSpPr>
        <p:spPr>
          <a:xfrm>
            <a:off x="828670" y="2187191"/>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19" name="Text Placeholder 16"/>
          <p:cNvSpPr>
            <a:spLocks noGrp="1"/>
          </p:cNvSpPr>
          <p:nvPr userDrawn="1">
            <p:ph type="body" sz="quarter" idx="15" hasCustomPrompt="1"/>
          </p:nvPr>
        </p:nvSpPr>
        <p:spPr>
          <a:xfrm>
            <a:off x="838198" y="2876286"/>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20" name="Text Placeholder 16"/>
          <p:cNvSpPr>
            <a:spLocks noGrp="1"/>
          </p:cNvSpPr>
          <p:nvPr userDrawn="1">
            <p:ph type="body" sz="quarter" idx="16" hasCustomPrompt="1"/>
          </p:nvPr>
        </p:nvSpPr>
        <p:spPr>
          <a:xfrm>
            <a:off x="838198" y="3548177"/>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21" name="Text Placeholder 16"/>
          <p:cNvSpPr>
            <a:spLocks noGrp="1"/>
          </p:cNvSpPr>
          <p:nvPr userDrawn="1">
            <p:ph type="body" sz="quarter" idx="17" hasCustomPrompt="1"/>
          </p:nvPr>
        </p:nvSpPr>
        <p:spPr>
          <a:xfrm>
            <a:off x="838198" y="4244083"/>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12" name="Slide Number Placeholder 4"/>
          <p:cNvSpPr txBox="1">
            <a:spLocks/>
          </p:cNvSpPr>
          <p:nvPr userDrawn="1"/>
        </p:nvSpPr>
        <p:spPr>
          <a:xfrm>
            <a:off x="4724400" y="6354556"/>
            <a:ext cx="2743200" cy="365125"/>
          </a:xfrm>
          <a:prstGeom prst="rect">
            <a:avLst/>
          </a:prstGeom>
        </p:spPr>
        <p:txBody>
          <a:bodyPr/>
          <a:lstStyle>
            <a:defPPr>
              <a:defRPr lang="en-US"/>
            </a:defPPr>
            <a:lvl1pPr marL="0" algn="ctr" defTabSz="914400" rtl="0" eaLnBrk="1" latinLnBrk="0" hangingPunct="1">
              <a:defRPr sz="14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CC9F48-F140-46DA-BA97-9A73B5E36050}" type="slidenum">
              <a:rPr lang="en-US" smtClean="0"/>
              <a:pPr/>
              <a:t>‹#›</a:t>
            </a:fld>
            <a:endParaRPr lang="en-US" dirty="0"/>
          </a:p>
        </p:txBody>
      </p:sp>
      <p:sp>
        <p:nvSpPr>
          <p:cNvPr id="13" name="Text Placeholder 16"/>
          <p:cNvSpPr>
            <a:spLocks noGrp="1"/>
          </p:cNvSpPr>
          <p:nvPr userDrawn="1">
            <p:ph type="body" sz="quarter" idx="18" hasCustomPrompt="1"/>
          </p:nvPr>
        </p:nvSpPr>
        <p:spPr>
          <a:xfrm>
            <a:off x="838198" y="4917131"/>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14" name="Text Placeholder 16"/>
          <p:cNvSpPr>
            <a:spLocks noGrp="1"/>
          </p:cNvSpPr>
          <p:nvPr userDrawn="1">
            <p:ph type="body" sz="quarter" idx="19" hasCustomPrompt="1"/>
          </p:nvPr>
        </p:nvSpPr>
        <p:spPr>
          <a:xfrm>
            <a:off x="1712489" y="1509565"/>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
        <p:nvSpPr>
          <p:cNvPr id="15" name="Text Placeholder 16"/>
          <p:cNvSpPr>
            <a:spLocks noGrp="1"/>
          </p:cNvSpPr>
          <p:nvPr userDrawn="1">
            <p:ph type="body" sz="quarter" idx="20" hasCustomPrompt="1"/>
          </p:nvPr>
        </p:nvSpPr>
        <p:spPr>
          <a:xfrm>
            <a:off x="1712493" y="2181707"/>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
        <p:nvSpPr>
          <p:cNvPr id="16" name="Text Placeholder 16"/>
          <p:cNvSpPr>
            <a:spLocks noGrp="1"/>
          </p:cNvSpPr>
          <p:nvPr userDrawn="1">
            <p:ph type="body" sz="quarter" idx="21" hasCustomPrompt="1"/>
          </p:nvPr>
        </p:nvSpPr>
        <p:spPr>
          <a:xfrm>
            <a:off x="1712489" y="2868657"/>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
        <p:nvSpPr>
          <p:cNvPr id="22" name="Text Placeholder 16"/>
          <p:cNvSpPr>
            <a:spLocks noGrp="1"/>
          </p:cNvSpPr>
          <p:nvPr userDrawn="1">
            <p:ph type="body" sz="quarter" idx="22" hasCustomPrompt="1"/>
          </p:nvPr>
        </p:nvSpPr>
        <p:spPr>
          <a:xfrm>
            <a:off x="1712489" y="3548177"/>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
        <p:nvSpPr>
          <p:cNvPr id="23" name="Text Placeholder 16"/>
          <p:cNvSpPr>
            <a:spLocks noGrp="1"/>
          </p:cNvSpPr>
          <p:nvPr userDrawn="1">
            <p:ph type="body" sz="quarter" idx="23" hasCustomPrompt="1"/>
          </p:nvPr>
        </p:nvSpPr>
        <p:spPr>
          <a:xfrm>
            <a:off x="1712490" y="4227936"/>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
        <p:nvSpPr>
          <p:cNvPr id="24" name="Text Placeholder 16"/>
          <p:cNvSpPr>
            <a:spLocks noGrp="1"/>
          </p:cNvSpPr>
          <p:nvPr userDrawn="1">
            <p:ph type="body" sz="quarter" idx="24" hasCustomPrompt="1"/>
          </p:nvPr>
        </p:nvSpPr>
        <p:spPr>
          <a:xfrm>
            <a:off x="1712489" y="4921344"/>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
        <p:nvSpPr>
          <p:cNvPr id="32" name="Text Placeholder 16"/>
          <p:cNvSpPr>
            <a:spLocks noGrp="1"/>
          </p:cNvSpPr>
          <p:nvPr>
            <p:ph type="body" sz="quarter" idx="25" hasCustomPrompt="1"/>
          </p:nvPr>
        </p:nvSpPr>
        <p:spPr>
          <a:xfrm>
            <a:off x="828669" y="5613037"/>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33" name="Text Placeholder 16"/>
          <p:cNvSpPr>
            <a:spLocks noGrp="1"/>
          </p:cNvSpPr>
          <p:nvPr>
            <p:ph type="body" sz="quarter" idx="26" hasCustomPrompt="1"/>
          </p:nvPr>
        </p:nvSpPr>
        <p:spPr>
          <a:xfrm>
            <a:off x="1712488" y="5603382"/>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Tree>
    <p:extLst>
      <p:ext uri="{BB962C8B-B14F-4D97-AF65-F5344CB8AC3E}">
        <p14:creationId xmlns:p14="http://schemas.microsoft.com/office/powerpoint/2010/main" val="18847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een Watermar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7147" r="23542" b="7771"/>
          <a:stretch/>
        </p:blipFill>
        <p:spPr>
          <a:xfrm>
            <a:off x="4752474" y="0"/>
            <a:ext cx="7447548" cy="6858000"/>
          </a:xfrm>
          <a:prstGeom prst="rect">
            <a:avLst/>
          </a:prstGeom>
        </p:spPr>
      </p:pic>
      <p:sp>
        <p:nvSpPr>
          <p:cNvPr id="2" name="Title 1"/>
          <p:cNvSpPr>
            <a:spLocks noGrp="1"/>
          </p:cNvSpPr>
          <p:nvPr>
            <p:ph type="title" hasCustomPrompt="1"/>
          </p:nvPr>
        </p:nvSpPr>
        <p:spPr>
          <a:xfrm>
            <a:off x="838200" y="365125"/>
            <a:ext cx="10515600" cy="779463"/>
          </a:xfrm>
        </p:spPr>
        <p:txBody>
          <a:bodyPr>
            <a:normAutofit/>
          </a:bodyPr>
          <a:lstStyle>
            <a:lvl1pPr>
              <a:defRPr sz="2800">
                <a:solidFill>
                  <a:schemeClr val="bg1"/>
                </a:solidFill>
              </a:defRPr>
            </a:lvl1pPr>
          </a:lstStyle>
          <a:p>
            <a:r>
              <a:rPr lang="en-US" dirty="0" smtClean="0"/>
              <a:t>TITLE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71754" y="6400904"/>
            <a:ext cx="830351" cy="321535"/>
          </a:xfrm>
          <a:prstGeom prst="rect">
            <a:avLst/>
          </a:prstGeom>
        </p:spPr>
      </p:pic>
      <p:sp>
        <p:nvSpPr>
          <p:cNvPr id="11" name="Slide Number Placeholder 4"/>
          <p:cNvSpPr>
            <a:spLocks noGrp="1"/>
          </p:cNvSpPr>
          <p:nvPr>
            <p:ph type="sldNum" sz="quarter" idx="12"/>
          </p:nvPr>
        </p:nvSpPr>
        <p:spPr>
          <a:xfrm>
            <a:off x="4724400" y="6354556"/>
            <a:ext cx="2743200" cy="365125"/>
          </a:xfrm>
          <a:prstGeom prst="rect">
            <a:avLst/>
          </a:prstGeom>
        </p:spPr>
        <p:txBody>
          <a:bodyPr/>
          <a:lstStyle>
            <a:lvl1pPr algn="ctr">
              <a:defRPr sz="1400">
                <a:solidFill>
                  <a:schemeClr val="bg1"/>
                </a:solidFill>
              </a:defRPr>
            </a:lvl1pPr>
          </a:lstStyle>
          <a:p>
            <a:fld id="{9ECC9F48-F140-46DA-BA97-9A73B5E36050}" type="slidenum">
              <a:rPr lang="en-US" smtClean="0"/>
              <a:pPr/>
              <a:t>‹#›</a:t>
            </a:fld>
            <a:endParaRPr lang="en-US" dirty="0"/>
          </a:p>
        </p:txBody>
      </p:sp>
    </p:spTree>
    <p:extLst>
      <p:ext uri="{BB962C8B-B14F-4D97-AF65-F5344CB8AC3E}">
        <p14:creationId xmlns:p14="http://schemas.microsoft.com/office/powerpoint/2010/main" val="345801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White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701675"/>
          </a:xfrm>
        </p:spPr>
        <p:txBody>
          <a:bodyPr>
            <a:normAutofit/>
          </a:bodyPr>
          <a:lstStyle>
            <a:lvl1pPr>
              <a:defRPr sz="2800" baseline="0">
                <a:solidFill>
                  <a:schemeClr val="bg2"/>
                </a:solidFill>
              </a:defRPr>
            </a:lvl1pPr>
          </a:lstStyle>
          <a:p>
            <a:r>
              <a:rPr lang="en-US" dirty="0" smtClean="0"/>
              <a:t>TITLE</a:t>
            </a:r>
            <a:endParaRPr lang="en-US" dirty="0"/>
          </a:p>
        </p:txBody>
      </p:sp>
      <p:sp>
        <p:nvSpPr>
          <p:cNvPr id="5" name="Slide Number Placeholder 4"/>
          <p:cNvSpPr>
            <a:spLocks noGrp="1"/>
          </p:cNvSpPr>
          <p:nvPr>
            <p:ph type="sldNum" sz="quarter" idx="12"/>
          </p:nvPr>
        </p:nvSpPr>
        <p:spPr>
          <a:xfrm>
            <a:off x="4724400" y="6354556"/>
            <a:ext cx="2743200" cy="365125"/>
          </a:xfrm>
          <a:prstGeom prst="rect">
            <a:avLst/>
          </a:prstGeom>
        </p:spPr>
        <p:txBody>
          <a:bodyPr/>
          <a:lstStyle>
            <a:lvl1pPr algn="ctr">
              <a:defRPr sz="1400">
                <a:solidFill>
                  <a:schemeClr val="bg2"/>
                </a:solidFill>
              </a:defRPr>
            </a:lvl1pPr>
          </a:lstStyle>
          <a:p>
            <a:fld id="{9ECC9F48-F140-46DA-BA97-9A73B5E36050}"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022" y="6400904"/>
            <a:ext cx="823127" cy="318777"/>
          </a:xfrm>
          <a:prstGeom prst="rect">
            <a:avLst/>
          </a:prstGeom>
        </p:spPr>
      </p:pic>
      <p:sp>
        <p:nvSpPr>
          <p:cNvPr id="7" name="Content Placeholder 2"/>
          <p:cNvSpPr>
            <a:spLocks noGrp="1"/>
          </p:cNvSpPr>
          <p:nvPr>
            <p:ph idx="1"/>
          </p:nvPr>
        </p:nvSpPr>
        <p:spPr>
          <a:xfrm>
            <a:off x="838200" y="1825625"/>
            <a:ext cx="10515600" cy="4351338"/>
          </a:xfrm>
          <a:prstGeom prst="rect">
            <a:avLst/>
          </a:prstGeom>
        </p:spPr>
        <p:txBody>
          <a:bodyPr/>
          <a:lstStyle>
            <a:lvl1pPr marL="0" indent="0">
              <a:buNone/>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56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ransition">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grayscl/>
            <a:extLst>
              <a:ext uri="{BEBA8EAE-BF5A-486C-A8C5-ECC9F3942E4B}">
                <a14:imgProps xmlns:a14="http://schemas.microsoft.com/office/drawing/2010/main">
                  <a14:imgLayer r:embed="rId3">
                    <a14:imgEffect>
                      <a14:sharpenSoften amount="-65000"/>
                    </a14:imgEffect>
                    <a14:imgEffect>
                      <a14:brightnessContrast bright="-30000"/>
                    </a14:imgEffect>
                  </a14:imgLayer>
                </a14:imgProps>
              </a:ext>
              <a:ext uri="{28A0092B-C50C-407E-A947-70E740481C1C}">
                <a14:useLocalDpi xmlns:a14="http://schemas.microsoft.com/office/drawing/2010/main" val="0"/>
              </a:ext>
            </a:extLst>
          </a:blip>
          <a:srcRect r="37998"/>
          <a:stretch/>
        </p:blipFill>
        <p:spPr>
          <a:xfrm>
            <a:off x="973777" y="-10843"/>
            <a:ext cx="2843621" cy="6879478"/>
          </a:xfrm>
          <a:prstGeom prst="rect">
            <a:avLst/>
          </a:prstGeom>
        </p:spPr>
      </p:pic>
      <p:sp>
        <p:nvSpPr>
          <p:cNvPr id="2" name="Title 1"/>
          <p:cNvSpPr>
            <a:spLocks noGrp="1"/>
          </p:cNvSpPr>
          <p:nvPr>
            <p:ph type="title" hasCustomPrompt="1"/>
          </p:nvPr>
        </p:nvSpPr>
        <p:spPr>
          <a:xfrm>
            <a:off x="4223242" y="1864597"/>
            <a:ext cx="7347301" cy="1325563"/>
          </a:xfrm>
        </p:spPr>
        <p:txBody>
          <a:bodyPr>
            <a:normAutofit/>
          </a:bodyPr>
          <a:lstStyle>
            <a:lvl1pPr algn="l">
              <a:defRPr sz="2800" baseline="0">
                <a:solidFill>
                  <a:schemeClr val="bg2"/>
                </a:solidFill>
              </a:defRPr>
            </a:lvl1pPr>
          </a:lstStyle>
          <a:p>
            <a:r>
              <a:rPr lang="en-US" dirty="0" smtClean="0"/>
              <a:t>TRANSITION TITLE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5022" y="6400904"/>
            <a:ext cx="823127" cy="318777"/>
          </a:xfrm>
          <a:prstGeom prst="rect">
            <a:avLst/>
          </a:prstGeom>
        </p:spPr>
      </p:pic>
      <p:sp>
        <p:nvSpPr>
          <p:cNvPr id="14" name="Rectangle 13"/>
          <p:cNvSpPr/>
          <p:nvPr userDrawn="1"/>
        </p:nvSpPr>
        <p:spPr>
          <a:xfrm>
            <a:off x="578256" y="479777"/>
            <a:ext cx="2464981" cy="2167170"/>
          </a:xfrm>
          <a:prstGeom prst="rect">
            <a:avLst/>
          </a:prstGeom>
          <a:solidFill>
            <a:schemeClr val="bg2">
              <a:alpha val="70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p:cNvSpPr>
            <a:spLocks noGrp="1"/>
          </p:cNvSpPr>
          <p:nvPr>
            <p:ph type="sldNum" sz="quarter" idx="12"/>
          </p:nvPr>
        </p:nvSpPr>
        <p:spPr>
          <a:xfrm>
            <a:off x="4724400" y="6354556"/>
            <a:ext cx="2743200" cy="365125"/>
          </a:xfrm>
          <a:prstGeom prst="rect">
            <a:avLst/>
          </a:prstGeom>
        </p:spPr>
        <p:txBody>
          <a:bodyPr/>
          <a:lstStyle>
            <a:lvl1pPr algn="ctr">
              <a:defRPr sz="1400">
                <a:solidFill>
                  <a:schemeClr val="bg2"/>
                </a:solidFill>
              </a:defRPr>
            </a:lvl1pPr>
          </a:lstStyle>
          <a:p>
            <a:fld id="{9ECC9F48-F140-46DA-BA97-9A73B5E36050}" type="slidenum">
              <a:rPr lang="en-US" smtClean="0"/>
              <a:pPr/>
              <a:t>‹#›</a:t>
            </a:fld>
            <a:endParaRPr lang="en-US" dirty="0"/>
          </a:p>
        </p:txBody>
      </p:sp>
    </p:spTree>
    <p:extLst>
      <p:ext uri="{BB962C8B-B14F-4D97-AF65-F5344CB8AC3E}">
        <p14:creationId xmlns:p14="http://schemas.microsoft.com/office/powerpoint/2010/main" val="298270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grayscl/>
            <a:extLst>
              <a:ext uri="{BEBA8EAE-BF5A-486C-A8C5-ECC9F3942E4B}">
                <a14:imgProps xmlns:a14="http://schemas.microsoft.com/office/drawing/2010/main">
                  <a14:imgLayer r:embed="rId3">
                    <a14:imgEffect>
                      <a14:sharpenSoften amount="-65000"/>
                    </a14:imgEffect>
                    <a14:imgEffect>
                      <a14:brightnessContrast bright="-30000"/>
                    </a14:imgEffect>
                  </a14:imgLayer>
                </a14:imgProps>
              </a:ext>
              <a:ext uri="{28A0092B-C50C-407E-A947-70E740481C1C}">
                <a14:useLocalDpi xmlns:a14="http://schemas.microsoft.com/office/drawing/2010/main" val="0"/>
              </a:ext>
            </a:extLst>
          </a:blip>
          <a:srcRect t="7390" b="10539"/>
          <a:stretch/>
        </p:blipFill>
        <p:spPr>
          <a:xfrm>
            <a:off x="4932946" y="0"/>
            <a:ext cx="7259053" cy="3968318"/>
          </a:xfrm>
          <a:prstGeom prst="rect">
            <a:avLst/>
          </a:prstGeom>
        </p:spPr>
      </p:pic>
      <p:sp>
        <p:nvSpPr>
          <p:cNvPr id="6" name="Rectangle 5"/>
          <p:cNvSpPr/>
          <p:nvPr userDrawn="1"/>
        </p:nvSpPr>
        <p:spPr>
          <a:xfrm>
            <a:off x="0" y="0"/>
            <a:ext cx="4932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326692" y="1560179"/>
            <a:ext cx="3544720" cy="3116459"/>
          </a:xfrm>
          <a:prstGeom prst="rect">
            <a:avLst/>
          </a:prstGeom>
          <a:solidFill>
            <a:schemeClr val="bg2">
              <a:alpha val="70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381512" y="2455626"/>
            <a:ext cx="1435079" cy="1325563"/>
          </a:xfrm>
        </p:spPr>
        <p:txBody>
          <a:bodyPr>
            <a:normAutofit/>
          </a:bodyPr>
          <a:lstStyle>
            <a:lvl1pPr algn="ctr">
              <a:defRPr sz="2800">
                <a:solidFill>
                  <a:schemeClr val="bg1"/>
                </a:solidFill>
              </a:defRPr>
            </a:lvl1pPr>
          </a:lstStyle>
          <a:p>
            <a:r>
              <a:rPr lang="en-US" dirty="0" smtClean="0"/>
              <a:t>NEXT </a:t>
            </a:r>
            <a:br>
              <a:rPr lang="en-US" dirty="0" smtClean="0"/>
            </a:br>
            <a:r>
              <a:rPr lang="en-US" dirty="0" smtClean="0"/>
              <a:t>STEPS</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5022" y="6400904"/>
            <a:ext cx="823127" cy="318777"/>
          </a:xfrm>
          <a:prstGeom prst="rect">
            <a:avLst/>
          </a:prstGeom>
        </p:spPr>
      </p:pic>
      <p:sp>
        <p:nvSpPr>
          <p:cNvPr id="11" name="Text Placeholder 10"/>
          <p:cNvSpPr>
            <a:spLocks noGrp="1"/>
          </p:cNvSpPr>
          <p:nvPr>
            <p:ph type="body" sz="quarter" idx="13" hasCustomPrompt="1"/>
          </p:nvPr>
        </p:nvSpPr>
        <p:spPr>
          <a:xfrm>
            <a:off x="6275387" y="4323539"/>
            <a:ext cx="5722762" cy="238591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Here’s what you need to do next…</a:t>
            </a:r>
            <a:endParaRPr lang="en-US" dirty="0"/>
          </a:p>
        </p:txBody>
      </p:sp>
      <p:sp>
        <p:nvSpPr>
          <p:cNvPr id="13" name="Slide Number Placeholder 4"/>
          <p:cNvSpPr>
            <a:spLocks noGrp="1"/>
          </p:cNvSpPr>
          <p:nvPr>
            <p:ph type="sldNum" sz="quarter" idx="12"/>
          </p:nvPr>
        </p:nvSpPr>
        <p:spPr>
          <a:xfrm>
            <a:off x="4724400" y="6354556"/>
            <a:ext cx="2743200" cy="365125"/>
          </a:xfrm>
          <a:prstGeom prst="rect">
            <a:avLst/>
          </a:prstGeom>
        </p:spPr>
        <p:txBody>
          <a:bodyPr/>
          <a:lstStyle>
            <a:lvl1pPr algn="ctr">
              <a:defRPr sz="1400">
                <a:solidFill>
                  <a:schemeClr val="bg2"/>
                </a:solidFill>
              </a:defRPr>
            </a:lvl1pPr>
          </a:lstStyle>
          <a:p>
            <a:fld id="{9ECC9F48-F140-46DA-BA97-9A73B5E36050}" type="slidenum">
              <a:rPr lang="en-US" smtClean="0"/>
              <a:pPr/>
              <a:t>‹#›</a:t>
            </a:fld>
            <a:endParaRPr lang="en-US" dirty="0"/>
          </a:p>
        </p:txBody>
      </p:sp>
    </p:spTree>
    <p:extLst>
      <p:ext uri="{BB962C8B-B14F-4D97-AF65-F5344CB8AC3E}">
        <p14:creationId xmlns:p14="http://schemas.microsoft.com/office/powerpoint/2010/main" val="518454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38423198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7" r:id="rId4"/>
    <p:sldLayoutId id="2147483656"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31" y="5829798"/>
            <a:ext cx="631850" cy="867245"/>
          </a:xfrm>
          <a:prstGeom prst="rect">
            <a:avLst/>
          </a:prstGeom>
        </p:spPr>
      </p:pic>
      <p:sp>
        <p:nvSpPr>
          <p:cNvPr id="101" name="Rectangle 100"/>
          <p:cNvSpPr/>
          <p:nvPr/>
        </p:nvSpPr>
        <p:spPr>
          <a:xfrm>
            <a:off x="0" y="0"/>
            <a:ext cx="12192000" cy="7159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8243"/>
            <a:ext cx="10515600" cy="701675"/>
          </a:xfrm>
        </p:spPr>
        <p:txBody>
          <a:bodyPr/>
          <a:lstStyle/>
          <a:p>
            <a:r>
              <a:rPr lang="en-US" dirty="0" smtClean="0">
                <a:solidFill>
                  <a:schemeClr val="bg1"/>
                </a:solidFill>
              </a:rPr>
              <a:t>AKILI CASE STUDY</a:t>
            </a:r>
            <a:endParaRPr lang="en-US" dirty="0">
              <a:solidFill>
                <a:schemeClr val="bg1"/>
              </a:solidFill>
            </a:endParaRPr>
          </a:p>
        </p:txBody>
      </p:sp>
      <p:grpSp>
        <p:nvGrpSpPr>
          <p:cNvPr id="37" name="Group 36"/>
          <p:cNvGrpSpPr/>
          <p:nvPr/>
        </p:nvGrpSpPr>
        <p:grpSpPr>
          <a:xfrm>
            <a:off x="594005" y="1249022"/>
            <a:ext cx="563446" cy="376351"/>
            <a:chOff x="838200" y="1256073"/>
            <a:chExt cx="666101" cy="444919"/>
          </a:xfrm>
        </p:grpSpPr>
        <p:sp>
          <p:nvSpPr>
            <p:cNvPr id="13" name="Diamond 12"/>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1173214" y="1249023"/>
            <a:ext cx="2224742" cy="307777"/>
          </a:xfrm>
          <a:prstGeom prst="rect">
            <a:avLst/>
          </a:prstGeom>
          <a:noFill/>
        </p:spPr>
        <p:txBody>
          <a:bodyPr wrap="square" rtlCol="0">
            <a:spAutoFit/>
          </a:bodyPr>
          <a:lstStyle/>
          <a:p>
            <a:r>
              <a:rPr lang="en-US" sz="1400" b="1" dirty="0" smtClean="0"/>
              <a:t>Company</a:t>
            </a:r>
            <a:r>
              <a:rPr lang="en-US" sz="1400" dirty="0" smtClean="0"/>
              <a:t>: Tenable</a:t>
            </a:r>
            <a:endParaRPr lang="en-US" sz="1400" dirty="0"/>
          </a:p>
        </p:txBody>
      </p:sp>
      <p:sp>
        <p:nvSpPr>
          <p:cNvPr id="34" name="TextBox 33"/>
          <p:cNvSpPr txBox="1"/>
          <p:nvPr/>
        </p:nvSpPr>
        <p:spPr>
          <a:xfrm>
            <a:off x="1173214" y="2380055"/>
            <a:ext cx="1866220" cy="307777"/>
          </a:xfrm>
          <a:prstGeom prst="rect">
            <a:avLst/>
          </a:prstGeom>
          <a:noFill/>
        </p:spPr>
        <p:txBody>
          <a:bodyPr wrap="square" rtlCol="0">
            <a:spAutoFit/>
          </a:bodyPr>
          <a:lstStyle/>
          <a:p>
            <a:r>
              <a:rPr lang="en-US" sz="1400" b="1" dirty="0" smtClean="0"/>
              <a:t>Industry</a:t>
            </a:r>
            <a:r>
              <a:rPr lang="en-US" sz="1400" dirty="0" smtClean="0"/>
              <a:t>: </a:t>
            </a:r>
            <a:r>
              <a:rPr lang="en-US" sz="1400" dirty="0" smtClean="0"/>
              <a:t>Software</a:t>
            </a:r>
            <a:endParaRPr lang="en-US" sz="1400" dirty="0"/>
          </a:p>
        </p:txBody>
      </p:sp>
      <p:sp>
        <p:nvSpPr>
          <p:cNvPr id="35" name="TextBox 34"/>
          <p:cNvSpPr txBox="1"/>
          <p:nvPr/>
        </p:nvSpPr>
        <p:spPr>
          <a:xfrm>
            <a:off x="1173214" y="1800212"/>
            <a:ext cx="2308954" cy="307777"/>
          </a:xfrm>
          <a:prstGeom prst="rect">
            <a:avLst/>
          </a:prstGeom>
          <a:noFill/>
        </p:spPr>
        <p:txBody>
          <a:bodyPr wrap="square" rtlCol="0">
            <a:spAutoFit/>
          </a:bodyPr>
          <a:lstStyle/>
          <a:p>
            <a:r>
              <a:rPr lang="en-US" sz="1400" b="1" dirty="0" smtClean="0"/>
              <a:t>Use Case</a:t>
            </a:r>
            <a:r>
              <a:rPr lang="en-US" sz="1400" dirty="0" smtClean="0"/>
              <a:t>: SPM</a:t>
            </a:r>
            <a:endParaRPr lang="en-US" sz="1400" dirty="0"/>
          </a:p>
        </p:txBody>
      </p:sp>
      <p:sp>
        <p:nvSpPr>
          <p:cNvPr id="36" name="TextBox 35"/>
          <p:cNvSpPr txBox="1"/>
          <p:nvPr/>
        </p:nvSpPr>
        <p:spPr>
          <a:xfrm>
            <a:off x="1157451" y="2814746"/>
            <a:ext cx="1866220" cy="307777"/>
          </a:xfrm>
          <a:prstGeom prst="rect">
            <a:avLst/>
          </a:prstGeom>
          <a:noFill/>
        </p:spPr>
        <p:txBody>
          <a:bodyPr wrap="square" rtlCol="0">
            <a:spAutoFit/>
          </a:bodyPr>
          <a:lstStyle/>
          <a:p>
            <a:r>
              <a:rPr lang="en-US" sz="1400" b="1" dirty="0" smtClean="0"/>
              <a:t>Size</a:t>
            </a:r>
            <a:r>
              <a:rPr lang="en-US" sz="1400" dirty="0" smtClean="0"/>
              <a:t>: $187M</a:t>
            </a:r>
            <a:endParaRPr lang="en-US" sz="1400" dirty="0"/>
          </a:p>
        </p:txBody>
      </p:sp>
      <p:grpSp>
        <p:nvGrpSpPr>
          <p:cNvPr id="38" name="Group 37"/>
          <p:cNvGrpSpPr/>
          <p:nvPr/>
        </p:nvGrpSpPr>
        <p:grpSpPr>
          <a:xfrm>
            <a:off x="594005" y="1769469"/>
            <a:ext cx="563446" cy="376351"/>
            <a:chOff x="838200" y="1256073"/>
            <a:chExt cx="666101" cy="444919"/>
          </a:xfrm>
        </p:grpSpPr>
        <p:sp>
          <p:nvSpPr>
            <p:cNvPr id="39" name="Diamond 38"/>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94005" y="2780460"/>
            <a:ext cx="563446" cy="376351"/>
            <a:chOff x="838200" y="1256073"/>
            <a:chExt cx="666101" cy="444919"/>
          </a:xfrm>
        </p:grpSpPr>
        <p:sp>
          <p:nvSpPr>
            <p:cNvPr id="42" name="Diamond 41"/>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594005" y="2339754"/>
            <a:ext cx="563446" cy="376351"/>
            <a:chOff x="838200" y="1256073"/>
            <a:chExt cx="666101" cy="444919"/>
          </a:xfrm>
        </p:grpSpPr>
        <p:sp>
          <p:nvSpPr>
            <p:cNvPr id="45" name="Diamond 44"/>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4005" y="3267970"/>
            <a:ext cx="563446" cy="376351"/>
            <a:chOff x="838200" y="1256073"/>
            <a:chExt cx="666101" cy="444919"/>
          </a:xfrm>
        </p:grpSpPr>
        <p:sp>
          <p:nvSpPr>
            <p:cNvPr id="48" name="Diamond 47"/>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1157451" y="3317348"/>
            <a:ext cx="2511812" cy="307777"/>
          </a:xfrm>
          <a:prstGeom prst="rect">
            <a:avLst/>
          </a:prstGeom>
          <a:noFill/>
        </p:spPr>
        <p:txBody>
          <a:bodyPr wrap="square" rtlCol="0">
            <a:spAutoFit/>
          </a:bodyPr>
          <a:lstStyle/>
          <a:p>
            <a:r>
              <a:rPr lang="en-US" sz="1400" b="1" dirty="0" smtClean="0"/>
              <a:t>Region(s</a:t>
            </a:r>
            <a:r>
              <a:rPr lang="en-US" sz="1400" b="1" dirty="0" smtClean="0"/>
              <a:t>)</a:t>
            </a:r>
            <a:r>
              <a:rPr lang="en-US" sz="1400" dirty="0" smtClean="0"/>
              <a:t>: North America</a:t>
            </a:r>
            <a:endParaRPr lang="en-US" sz="1400" dirty="0"/>
          </a:p>
        </p:txBody>
      </p:sp>
      <p:grpSp>
        <p:nvGrpSpPr>
          <p:cNvPr id="51" name="Group 50"/>
          <p:cNvGrpSpPr/>
          <p:nvPr/>
        </p:nvGrpSpPr>
        <p:grpSpPr>
          <a:xfrm>
            <a:off x="594005" y="3866845"/>
            <a:ext cx="563446" cy="376351"/>
            <a:chOff x="838200" y="1256073"/>
            <a:chExt cx="666101" cy="444919"/>
          </a:xfrm>
        </p:grpSpPr>
        <p:sp>
          <p:nvSpPr>
            <p:cNvPr id="52" name="Diamond 51"/>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1173214" y="3721244"/>
            <a:ext cx="2308954" cy="738664"/>
          </a:xfrm>
          <a:prstGeom prst="rect">
            <a:avLst/>
          </a:prstGeom>
          <a:noFill/>
        </p:spPr>
        <p:txBody>
          <a:bodyPr wrap="square" rtlCol="0">
            <a:spAutoFit/>
          </a:bodyPr>
          <a:lstStyle/>
          <a:p>
            <a:r>
              <a:rPr lang="en-US" sz="1400" b="1" dirty="0" smtClean="0"/>
              <a:t>Previous Solution</a:t>
            </a:r>
            <a:r>
              <a:rPr lang="en-US" sz="1400" dirty="0" smtClean="0"/>
              <a:t>: Adaptive Insights, Database, offline spreadsheets</a:t>
            </a:r>
            <a:endParaRPr lang="en-US" sz="1400" dirty="0"/>
          </a:p>
        </p:txBody>
      </p:sp>
      <p:grpSp>
        <p:nvGrpSpPr>
          <p:cNvPr id="55" name="Group 54"/>
          <p:cNvGrpSpPr/>
          <p:nvPr/>
        </p:nvGrpSpPr>
        <p:grpSpPr>
          <a:xfrm>
            <a:off x="594005" y="4514419"/>
            <a:ext cx="563446" cy="376351"/>
            <a:chOff x="838200" y="1256073"/>
            <a:chExt cx="666101" cy="444919"/>
          </a:xfrm>
        </p:grpSpPr>
        <p:sp>
          <p:nvSpPr>
            <p:cNvPr id="56" name="Diamond 55"/>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94005" y="5108132"/>
            <a:ext cx="563446" cy="376351"/>
            <a:chOff x="838200" y="1256073"/>
            <a:chExt cx="666101" cy="444919"/>
          </a:xfrm>
        </p:grpSpPr>
        <p:sp>
          <p:nvSpPr>
            <p:cNvPr id="59" name="Diamond 58"/>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1173214" y="4560610"/>
            <a:ext cx="2308954" cy="523220"/>
          </a:xfrm>
          <a:prstGeom prst="rect">
            <a:avLst/>
          </a:prstGeom>
          <a:noFill/>
        </p:spPr>
        <p:txBody>
          <a:bodyPr wrap="square" rtlCol="0">
            <a:spAutoFit/>
          </a:bodyPr>
          <a:lstStyle/>
          <a:p>
            <a:r>
              <a:rPr lang="en-US" sz="1400" b="1" dirty="0" smtClean="0"/>
              <a:t>Pain / Need</a:t>
            </a:r>
            <a:r>
              <a:rPr lang="en-US" sz="1400" dirty="0" smtClean="0"/>
              <a:t>: Dynamic sales planning solution</a:t>
            </a:r>
            <a:endParaRPr lang="en-US" sz="1400" dirty="0"/>
          </a:p>
        </p:txBody>
      </p:sp>
      <p:sp>
        <p:nvSpPr>
          <p:cNvPr id="62" name="TextBox 61"/>
          <p:cNvSpPr txBox="1"/>
          <p:nvPr/>
        </p:nvSpPr>
        <p:spPr>
          <a:xfrm>
            <a:off x="1157450" y="5142418"/>
            <a:ext cx="2324717" cy="307777"/>
          </a:xfrm>
          <a:prstGeom prst="rect">
            <a:avLst/>
          </a:prstGeom>
          <a:noFill/>
        </p:spPr>
        <p:txBody>
          <a:bodyPr wrap="square" rtlCol="0">
            <a:spAutoFit/>
          </a:bodyPr>
          <a:lstStyle/>
          <a:p>
            <a:r>
              <a:rPr lang="en-US" sz="1400" b="1" dirty="0" smtClean="0"/>
              <a:t>Competition</a:t>
            </a:r>
            <a:r>
              <a:rPr lang="en-US" sz="1400" dirty="0" smtClean="0"/>
              <a:t>: Host Analytics</a:t>
            </a:r>
            <a:endParaRPr lang="en-US" sz="1400" dirty="0"/>
          </a:p>
        </p:txBody>
      </p:sp>
      <p:sp>
        <p:nvSpPr>
          <p:cNvPr id="63" name="TextBox 62"/>
          <p:cNvSpPr txBox="1"/>
          <p:nvPr/>
        </p:nvSpPr>
        <p:spPr>
          <a:xfrm>
            <a:off x="3759487" y="1249022"/>
            <a:ext cx="3941153" cy="3323987"/>
          </a:xfrm>
          <a:prstGeom prst="rect">
            <a:avLst/>
          </a:prstGeom>
          <a:noFill/>
        </p:spPr>
        <p:txBody>
          <a:bodyPr wrap="square" rtlCol="0">
            <a:spAutoFit/>
          </a:bodyPr>
          <a:lstStyle/>
          <a:p>
            <a:pPr algn="ctr">
              <a:spcAft>
                <a:spcPts val="1200"/>
              </a:spcAft>
            </a:pPr>
            <a:r>
              <a:rPr lang="en-US" dirty="0" smtClean="0">
                <a:solidFill>
                  <a:schemeClr val="bg2">
                    <a:lumMod val="75000"/>
                  </a:schemeClr>
                </a:solidFill>
              </a:rPr>
              <a:t>PROJECT DESCRIPTION</a:t>
            </a:r>
          </a:p>
          <a:p>
            <a:r>
              <a:rPr lang="en-US" sz="1400" dirty="0" smtClean="0"/>
              <a:t>With 50% year-over-year sales growth, Tenable needed a tool that was nimble and scalable to adapt to its changing business, specifically changes within its Sales Planning process.</a:t>
            </a:r>
          </a:p>
          <a:p>
            <a:endParaRPr lang="en-US" sz="1400" dirty="0">
              <a:solidFill>
                <a:schemeClr val="bg2"/>
              </a:solidFill>
            </a:endParaRPr>
          </a:p>
          <a:p>
            <a:r>
              <a:rPr lang="en-US" sz="1400" dirty="0" smtClean="0"/>
              <a:t>Tenable maintained a disjointed planning process with minimal collaboration among the business partners involved in the process. The team aimed to perform bottoms-up quota planning, integration with Xactly, and enhanced reporting and analytics. </a:t>
            </a:r>
          </a:p>
          <a:p>
            <a:endParaRPr lang="en-US" sz="1400" dirty="0"/>
          </a:p>
          <a:p>
            <a:r>
              <a:rPr lang="en-US" sz="1400" dirty="0" smtClean="0"/>
              <a:t>Akili was able to develop an integrated Data Hub, Sales Planning, and OTE model. </a:t>
            </a:r>
            <a:endParaRPr lang="en-US" sz="1400" dirty="0"/>
          </a:p>
        </p:txBody>
      </p:sp>
      <p:sp>
        <p:nvSpPr>
          <p:cNvPr id="66" name="TextBox 65"/>
          <p:cNvSpPr txBox="1"/>
          <p:nvPr/>
        </p:nvSpPr>
        <p:spPr>
          <a:xfrm>
            <a:off x="7977961" y="1249022"/>
            <a:ext cx="3941153" cy="4185761"/>
          </a:xfrm>
          <a:prstGeom prst="rect">
            <a:avLst/>
          </a:prstGeom>
          <a:noFill/>
        </p:spPr>
        <p:txBody>
          <a:bodyPr wrap="square" rtlCol="0">
            <a:spAutoFit/>
          </a:bodyPr>
          <a:lstStyle/>
          <a:p>
            <a:pPr algn="ctr">
              <a:spcAft>
                <a:spcPts val="1200"/>
              </a:spcAft>
            </a:pPr>
            <a:r>
              <a:rPr lang="en-US" dirty="0" smtClean="0">
                <a:solidFill>
                  <a:schemeClr val="bg2">
                    <a:lumMod val="75000"/>
                  </a:schemeClr>
                </a:solidFill>
              </a:rPr>
              <a:t>KEY SUCCESS METRIC</a:t>
            </a:r>
          </a:p>
          <a:p>
            <a:r>
              <a:rPr lang="en-US" sz="1400" dirty="0" smtClean="0"/>
              <a:t>With Anaplan, Akili helped to empower sales users to do planning and take them off of spreadsheets. Tenable was able to assign persons to seats and specific key assumptions and attributes based on</a:t>
            </a:r>
            <a:r>
              <a:rPr lang="en-US" sz="1400" dirty="0" smtClean="0"/>
              <a:t> assignment dates, ramp profiles, and default job profiles that resulted in a specified comp plan.</a:t>
            </a:r>
          </a:p>
          <a:p>
            <a:endParaRPr lang="en-US" sz="1400" dirty="0">
              <a:solidFill>
                <a:schemeClr val="bg2"/>
              </a:solidFill>
            </a:endParaRPr>
          </a:p>
          <a:p>
            <a:r>
              <a:rPr lang="en-US" sz="1400" dirty="0" smtClean="0"/>
              <a:t>Anaplan enabled Tenable to plan renewals vs. enterprise/new business bookings and track actual bookings throughout the year following the planning process. </a:t>
            </a:r>
          </a:p>
          <a:p>
            <a:endParaRPr lang="en-US" sz="1400" dirty="0"/>
          </a:p>
          <a:p>
            <a:r>
              <a:rPr lang="en-US" sz="1400" dirty="0" smtClean="0"/>
              <a:t>Integration with HRIS to maintain the most up-to-date employee roster enabled the Tenable team to quickly assign quotas to the resources that needed them. The greater group can now be involved in the planning process thanks to Anaplan. </a:t>
            </a: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0419" y="255713"/>
            <a:ext cx="2288735" cy="246734"/>
          </a:xfrm>
          <a:prstGeom prst="rect">
            <a:avLst/>
          </a:prstGeom>
        </p:spPr>
      </p:pic>
      <p:sp>
        <p:nvSpPr>
          <p:cNvPr id="3" name="Rectangle 2"/>
          <p:cNvSpPr/>
          <p:nvPr/>
        </p:nvSpPr>
        <p:spPr>
          <a:xfrm>
            <a:off x="6933816" y="4641387"/>
            <a:ext cx="5430983" cy="1227203"/>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895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kili Rebrand">
      <a:dk1>
        <a:srgbClr val="000000"/>
      </a:dk1>
      <a:lt1>
        <a:srgbClr val="FFFFFF"/>
      </a:lt1>
      <a:dk2>
        <a:srgbClr val="A5A5A5"/>
      </a:dk2>
      <a:lt2>
        <a:srgbClr val="00665C"/>
      </a:lt2>
      <a:accent1>
        <a:srgbClr val="6F3B55"/>
      </a:accent1>
      <a:accent2>
        <a:srgbClr val="499591"/>
      </a:accent2>
      <a:accent3>
        <a:srgbClr val="E79235"/>
      </a:accent3>
      <a:accent4>
        <a:srgbClr val="003631"/>
      </a:accent4>
      <a:accent5>
        <a:srgbClr val="001A18"/>
      </a:accent5>
      <a:accent6>
        <a:srgbClr val="FFFFFF"/>
      </a:accent6>
      <a:hlink>
        <a:srgbClr val="6F3B55"/>
      </a:hlink>
      <a:folHlink>
        <a:srgbClr val="954F72"/>
      </a:folHlink>
    </a:clrScheme>
    <a:fontScheme name="Akili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909F6F9CCABB4386721F4B1B98FFE7" ma:contentTypeVersion="12" ma:contentTypeDescription="Create a new document." ma:contentTypeScope="" ma:versionID="700763ff20af40f9f7f1432cc3b04c09">
  <xsd:schema xmlns:xsd="http://www.w3.org/2001/XMLSchema" xmlns:xs="http://www.w3.org/2001/XMLSchema" xmlns:p="http://schemas.microsoft.com/office/2006/metadata/properties" xmlns:ns3="75645704-7ef5-477b-993a-4ef4e04d737e" xmlns:ns4="1ab84d5b-d9f9-4a11-b15d-b22f3f62b5ee" targetNamespace="http://schemas.microsoft.com/office/2006/metadata/properties" ma:root="true" ma:fieldsID="362d620d9411c910b103da75c739fd08" ns3:_="" ns4:_="">
    <xsd:import namespace="75645704-7ef5-477b-993a-4ef4e04d737e"/>
    <xsd:import namespace="1ab84d5b-d9f9-4a11-b15d-b22f3f62b5e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645704-7ef5-477b-993a-4ef4e04d737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b84d5b-d9f9-4a11-b15d-b22f3f62b5e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5F952A-B32D-499C-B239-4A285C28DBD4}">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1ab84d5b-d9f9-4a11-b15d-b22f3f62b5ee"/>
    <ds:schemaRef ds:uri="75645704-7ef5-477b-993a-4ef4e04d737e"/>
    <ds:schemaRef ds:uri="http://www.w3.org/XML/1998/namespace"/>
  </ds:schemaRefs>
</ds:datastoreItem>
</file>

<file path=customXml/itemProps2.xml><?xml version="1.0" encoding="utf-8"?>
<ds:datastoreItem xmlns:ds="http://schemas.openxmlformats.org/officeDocument/2006/customXml" ds:itemID="{1E5CAB8D-D8F5-4AB5-8554-A07E23DAE140}">
  <ds:schemaRefs>
    <ds:schemaRef ds:uri="http://schemas.microsoft.com/sharepoint/v3/contenttype/forms"/>
  </ds:schemaRefs>
</ds:datastoreItem>
</file>

<file path=customXml/itemProps3.xml><?xml version="1.0" encoding="utf-8"?>
<ds:datastoreItem xmlns:ds="http://schemas.openxmlformats.org/officeDocument/2006/customXml" ds:itemID="{8EB9697E-BCB0-4BB6-8CE4-C4E9B4FE19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645704-7ef5-477b-993a-4ef4e04d737e"/>
    <ds:schemaRef ds:uri="1ab84d5b-d9f9-4a11-b15d-b22f3f62b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2294</TotalTime>
  <Words>249</Words>
  <Application>Microsoft Office PowerPoint</Application>
  <PresentationFormat>Widescreen</PresentationFormat>
  <Paragraphs>21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AKILI CASE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Bachar</dc:creator>
  <cp:lastModifiedBy>Shannon Bachar</cp:lastModifiedBy>
  <cp:revision>111</cp:revision>
  <dcterms:created xsi:type="dcterms:W3CDTF">2018-05-11T20:03:47Z</dcterms:created>
  <dcterms:modified xsi:type="dcterms:W3CDTF">2019-11-20T20:57:51Z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0x010100FD909F6F9CCABB4386721F4B1B98FFE7</vt:lpwstr>
  </property>
</Properties>
</file>