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66" autoAdjust="0"/>
    <p:restoredTop sz="94660"/>
  </p:normalViewPr>
  <p:slideViewPr>
    <p:cSldViewPr snapToGrid="0">
      <p:cViewPr>
        <p:scale>
          <a:sx n="90" d="100"/>
          <a:sy n="90" d="100"/>
        </p:scale>
        <p:origin x="120" y="420"/>
      </p:cViewPr>
      <p:guideLst/>
    </p:cSldViewPr>
  </p:slideViewPr>
  <p:notesTextViewPr>
    <p:cViewPr>
      <p:scale>
        <a:sx n="3" d="2"/>
        <a:sy n="3" d="2"/>
      </p:scale>
      <p:origin x="0" y="0"/>
    </p:cViewPr>
  </p:notesTextViewPr>
  <p:notesViewPr>
    <p:cSldViewPr snapToGrid="0">
      <p:cViewPr varScale="1">
        <p:scale>
          <a:sx n="84" d="100"/>
          <a:sy n="84" d="100"/>
        </p:scale>
        <p:origin x="267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8DB956-DAB0-482B-BDE4-862FE63B8C20}" type="datetimeFigureOut">
              <a:rPr lang="en-US" smtClean="0"/>
              <a:t>11/12/2019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C19084-8427-472C-84C1-1A586BDED5B7}" type="slidenum">
              <a:rPr lang="en-US" smtClean="0"/>
              <a:t>‹#›</a:t>
            </a:fld>
            <a:endParaRPr lang="en-US"/>
          </a:p>
        </p:txBody>
      </p:sp>
    </p:spTree>
    <p:extLst>
      <p:ext uri="{BB962C8B-B14F-4D97-AF65-F5344CB8AC3E}">
        <p14:creationId xmlns:p14="http://schemas.microsoft.com/office/powerpoint/2010/main" val="16482026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D86E7-04ED-4141-96DE-2576D8E5039F}" type="datetimeFigureOut">
              <a:rPr lang="en-US" smtClean="0"/>
              <a:t>11/12/2019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7C8BA8-ED77-447D-8185-814F0E141DF2}" type="slidenum">
              <a:rPr lang="en-US" smtClean="0"/>
              <a:t>‹#›</a:t>
            </a:fld>
            <a:endParaRPr lang="en-US"/>
          </a:p>
        </p:txBody>
      </p:sp>
    </p:spTree>
    <p:extLst>
      <p:ext uri="{BB962C8B-B14F-4D97-AF65-F5344CB8AC3E}">
        <p14:creationId xmlns:p14="http://schemas.microsoft.com/office/powerpoint/2010/main" val="89644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grayscl/>
            <a:extLst>
              <a:ext uri="{BEBA8EAE-BF5A-486C-A8C5-ECC9F3942E4B}">
                <a14:imgProps xmlns:a14="http://schemas.microsoft.com/office/drawing/2010/main">
                  <a14:imgLayer r:embed="rId3">
                    <a14:imgEffect>
                      <a14:sharpenSoften amount="-10000"/>
                    </a14:imgEffect>
                  </a14:imgLayer>
                </a14:imgProps>
              </a:ext>
              <a:ext uri="{28A0092B-C50C-407E-A947-70E740481C1C}">
                <a14:useLocalDpi xmlns:a14="http://schemas.microsoft.com/office/drawing/2010/main" val="0"/>
              </a:ext>
            </a:extLst>
          </a:blip>
          <a:stretch>
            <a:fillRect/>
          </a:stretch>
        </p:blipFill>
        <p:spPr>
          <a:xfrm>
            <a:off x="5524262" y="107341"/>
            <a:ext cx="6683780" cy="6675981"/>
          </a:xfrm>
          <a:prstGeom prst="rect">
            <a:avLst/>
          </a:prstGeom>
        </p:spPr>
      </p:pic>
      <p:sp>
        <p:nvSpPr>
          <p:cNvPr id="124" name="Title 123"/>
          <p:cNvSpPr>
            <a:spLocks noGrp="1"/>
          </p:cNvSpPr>
          <p:nvPr>
            <p:ph type="title"/>
          </p:nvPr>
        </p:nvSpPr>
        <p:spPr>
          <a:xfrm>
            <a:off x="846678" y="4282490"/>
            <a:ext cx="6306110" cy="892924"/>
          </a:xfrm>
        </p:spPr>
        <p:txBody>
          <a:bodyPr>
            <a:normAutofit/>
          </a:bodyPr>
          <a:lstStyle>
            <a:lvl1pPr>
              <a:defRPr sz="2800"/>
            </a:lvl1pPr>
          </a:lstStyle>
          <a:p>
            <a:r>
              <a:rPr lang="en-US" dirty="0" smtClean="0"/>
              <a:t>Click to edit Master title style</a:t>
            </a:r>
            <a:endParaRPr lang="en-US" dirty="0"/>
          </a:p>
        </p:txBody>
      </p:sp>
      <p:cxnSp>
        <p:nvCxnSpPr>
          <p:cNvPr id="116" name="Straight Connector 115"/>
          <p:cNvCxnSpPr/>
          <p:nvPr userDrawn="1"/>
        </p:nvCxnSpPr>
        <p:spPr>
          <a:xfrm flipV="1">
            <a:off x="854634" y="5144949"/>
            <a:ext cx="6109692" cy="10568"/>
          </a:xfrm>
          <a:prstGeom prst="line">
            <a:avLst/>
          </a:prstGeom>
          <a:ln w="38100" cap="rnd">
            <a:gradFill>
              <a:gsLst>
                <a:gs pos="0">
                  <a:schemeClr val="bg2"/>
                </a:gs>
                <a:gs pos="100000">
                  <a:schemeClr val="bg1">
                    <a:alpha val="0"/>
                  </a:schemeClr>
                </a:gs>
              </a:gsLst>
              <a:lin ang="0" scaled="0"/>
            </a:gradFill>
          </a:ln>
        </p:spPr>
        <p:style>
          <a:lnRef idx="1">
            <a:schemeClr val="accent1"/>
          </a:lnRef>
          <a:fillRef idx="0">
            <a:schemeClr val="accent1"/>
          </a:fillRef>
          <a:effectRef idx="0">
            <a:schemeClr val="accent1"/>
          </a:effectRef>
          <a:fontRef idx="minor">
            <a:schemeClr val="tx1"/>
          </a:fontRef>
        </p:style>
      </p:cxnSp>
      <p:pic>
        <p:nvPicPr>
          <p:cNvPr id="85" name="Picture 8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6910" y="477001"/>
            <a:ext cx="2017705" cy="781407"/>
          </a:xfrm>
          <a:prstGeom prst="rect">
            <a:avLst/>
          </a:prstGeom>
        </p:spPr>
      </p:pic>
      <p:pic>
        <p:nvPicPr>
          <p:cNvPr id="114" name="Picture 1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46678" y="5310343"/>
            <a:ext cx="3358373" cy="283051"/>
          </a:xfrm>
          <a:prstGeom prst="rect">
            <a:avLst/>
          </a:prstGeom>
        </p:spPr>
      </p:pic>
      <p:sp>
        <p:nvSpPr>
          <p:cNvPr id="119" name="TextBox 118"/>
          <p:cNvSpPr txBox="1"/>
          <p:nvPr userDrawn="1"/>
        </p:nvSpPr>
        <p:spPr>
          <a:xfrm>
            <a:off x="786910" y="5632422"/>
            <a:ext cx="3477907" cy="307777"/>
          </a:xfrm>
          <a:prstGeom prst="rect">
            <a:avLst/>
          </a:prstGeom>
          <a:noFill/>
        </p:spPr>
        <p:txBody>
          <a:bodyPr wrap="square" rtlCol="0">
            <a:spAutoFit/>
          </a:bodyPr>
          <a:lstStyle/>
          <a:p>
            <a:pPr algn="ctr"/>
            <a:r>
              <a:rPr lang="en-US" sz="1400" dirty="0" smtClean="0"/>
              <a:t>PEOPLE   PROCESS   TECHNOLOGY</a:t>
            </a:r>
            <a:endParaRPr lang="en-US" sz="1400" dirty="0"/>
          </a:p>
        </p:txBody>
      </p:sp>
      <p:cxnSp>
        <p:nvCxnSpPr>
          <p:cNvPr id="121" name="Straight Connector 120"/>
          <p:cNvCxnSpPr/>
          <p:nvPr userDrawn="1"/>
        </p:nvCxnSpPr>
        <p:spPr>
          <a:xfrm>
            <a:off x="1914681" y="5700384"/>
            <a:ext cx="0" cy="18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userDrawn="1"/>
        </p:nvCxnSpPr>
        <p:spPr>
          <a:xfrm>
            <a:off x="2690329" y="5700384"/>
            <a:ext cx="0" cy="1865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7" name="Rectangle 126"/>
          <p:cNvSpPr/>
          <p:nvPr userDrawn="1"/>
        </p:nvSpPr>
        <p:spPr>
          <a:xfrm rot="2686939">
            <a:off x="6960359" y="-1827553"/>
            <a:ext cx="3634072" cy="3634072"/>
          </a:xfrm>
          <a:prstGeom prst="rect">
            <a:avLst/>
          </a:prstGeom>
          <a:solidFill>
            <a:schemeClr val="bg2">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userDrawn="1"/>
        </p:nvSpPr>
        <p:spPr>
          <a:xfrm rot="2686939">
            <a:off x="6969884" y="5064766"/>
            <a:ext cx="3634072" cy="3634072"/>
          </a:xfrm>
          <a:prstGeom prst="rect">
            <a:avLst/>
          </a:prstGeom>
          <a:solidFill>
            <a:schemeClr val="bg2">
              <a:lumMod val="50000"/>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userDrawn="1"/>
        </p:nvSpPr>
        <p:spPr>
          <a:xfrm rot="2686939">
            <a:off x="10400889" y="1662758"/>
            <a:ext cx="3634072" cy="3587997"/>
          </a:xfrm>
          <a:prstGeom prst="rect">
            <a:avLst/>
          </a:prstGeom>
          <a:solidFill>
            <a:schemeClr val="tx1">
              <a:alpha val="7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7952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8" name="Rectangle 27"/>
          <p:cNvSpPr/>
          <p:nvPr userDrawn="1"/>
        </p:nvSpPr>
        <p:spPr>
          <a:xfrm>
            <a:off x="0" y="5481079"/>
            <a:ext cx="1606272" cy="1376921"/>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userDrawn="1"/>
        </p:nvSpPr>
        <p:spPr>
          <a:xfrm>
            <a:off x="0" y="4112126"/>
            <a:ext cx="1606272" cy="137692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a:xfrm>
            <a:off x="0" y="2743172"/>
            <a:ext cx="1606272" cy="1376921"/>
          </a:xfrm>
          <a:prstGeom prst="rect">
            <a:avLst/>
          </a:prstGeom>
          <a:solidFill>
            <a:schemeClr val="bg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a:xfrm>
            <a:off x="1330" y="1356115"/>
            <a:ext cx="1606272" cy="1376921"/>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0"/>
            <a:ext cx="1606272" cy="1376921"/>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userDrawn="1">
            <p:ph type="title" hasCustomPrompt="1"/>
          </p:nvPr>
        </p:nvSpPr>
        <p:spPr>
          <a:xfrm>
            <a:off x="838200" y="365125"/>
            <a:ext cx="10515600" cy="1017061"/>
          </a:xfrm>
        </p:spPr>
        <p:txBody>
          <a:bodyPr>
            <a:normAutofit/>
          </a:bodyPr>
          <a:lstStyle>
            <a:lvl1pPr algn="ctr">
              <a:defRPr sz="2800" baseline="0">
                <a:solidFill>
                  <a:schemeClr val="bg2"/>
                </a:solidFill>
              </a:defRPr>
            </a:lvl1pPr>
          </a:lstStyle>
          <a:p>
            <a:r>
              <a:rPr lang="en-US" dirty="0" smtClean="0"/>
              <a:t>TABLE OF CONTENTS</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17" name="Text Placeholder 16"/>
          <p:cNvSpPr>
            <a:spLocks noGrp="1"/>
          </p:cNvSpPr>
          <p:nvPr userDrawn="1">
            <p:ph type="body" sz="quarter" idx="13" hasCustomPrompt="1"/>
          </p:nvPr>
        </p:nvSpPr>
        <p:spPr>
          <a:xfrm>
            <a:off x="828669" y="1520668"/>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8" name="Text Placeholder 16"/>
          <p:cNvSpPr>
            <a:spLocks noGrp="1"/>
          </p:cNvSpPr>
          <p:nvPr userDrawn="1">
            <p:ph type="body" sz="quarter" idx="14" hasCustomPrompt="1"/>
          </p:nvPr>
        </p:nvSpPr>
        <p:spPr>
          <a:xfrm>
            <a:off x="828670" y="2187191"/>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9" name="Text Placeholder 16"/>
          <p:cNvSpPr>
            <a:spLocks noGrp="1"/>
          </p:cNvSpPr>
          <p:nvPr userDrawn="1">
            <p:ph type="body" sz="quarter" idx="15" hasCustomPrompt="1"/>
          </p:nvPr>
        </p:nvSpPr>
        <p:spPr>
          <a:xfrm>
            <a:off x="838198" y="2876286"/>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20" name="Text Placeholder 16"/>
          <p:cNvSpPr>
            <a:spLocks noGrp="1"/>
          </p:cNvSpPr>
          <p:nvPr userDrawn="1">
            <p:ph type="body" sz="quarter" idx="16" hasCustomPrompt="1"/>
          </p:nvPr>
        </p:nvSpPr>
        <p:spPr>
          <a:xfrm>
            <a:off x="838198" y="3548177"/>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21" name="Text Placeholder 16"/>
          <p:cNvSpPr>
            <a:spLocks noGrp="1"/>
          </p:cNvSpPr>
          <p:nvPr userDrawn="1">
            <p:ph type="body" sz="quarter" idx="17" hasCustomPrompt="1"/>
          </p:nvPr>
        </p:nvSpPr>
        <p:spPr>
          <a:xfrm>
            <a:off x="838198" y="4244083"/>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2" name="Slide Number Placeholder 4"/>
          <p:cNvSpPr txBox="1">
            <a:spLocks/>
          </p:cNvSpPr>
          <p:nvPr userDrawn="1"/>
        </p:nvSpPr>
        <p:spPr>
          <a:xfrm>
            <a:off x="4724400" y="6354556"/>
            <a:ext cx="2743200" cy="365125"/>
          </a:xfrm>
          <a:prstGeom prst="rect">
            <a:avLst/>
          </a:prstGeom>
        </p:spPr>
        <p:txBody>
          <a:bodyPr/>
          <a:lstStyle>
            <a:defPPr>
              <a:defRPr lang="en-US"/>
            </a:defPPr>
            <a:lvl1pPr marL="0" algn="ctr" defTabSz="914400" rtl="0" eaLnBrk="1" latinLnBrk="0" hangingPunct="1">
              <a:defRPr sz="14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C9F48-F140-46DA-BA97-9A73B5E36050}" type="slidenum">
              <a:rPr lang="en-US" smtClean="0"/>
              <a:pPr/>
              <a:t>‹#›</a:t>
            </a:fld>
            <a:endParaRPr lang="en-US" dirty="0"/>
          </a:p>
        </p:txBody>
      </p:sp>
      <p:sp>
        <p:nvSpPr>
          <p:cNvPr id="13" name="Text Placeholder 16"/>
          <p:cNvSpPr>
            <a:spLocks noGrp="1"/>
          </p:cNvSpPr>
          <p:nvPr userDrawn="1">
            <p:ph type="body" sz="quarter" idx="18" hasCustomPrompt="1"/>
          </p:nvPr>
        </p:nvSpPr>
        <p:spPr>
          <a:xfrm>
            <a:off x="838198" y="4917131"/>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14" name="Text Placeholder 16"/>
          <p:cNvSpPr>
            <a:spLocks noGrp="1"/>
          </p:cNvSpPr>
          <p:nvPr userDrawn="1">
            <p:ph type="body" sz="quarter" idx="19" hasCustomPrompt="1"/>
          </p:nvPr>
        </p:nvSpPr>
        <p:spPr>
          <a:xfrm>
            <a:off x="1712489" y="1509565"/>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15" name="Text Placeholder 16"/>
          <p:cNvSpPr>
            <a:spLocks noGrp="1"/>
          </p:cNvSpPr>
          <p:nvPr userDrawn="1">
            <p:ph type="body" sz="quarter" idx="20" hasCustomPrompt="1"/>
          </p:nvPr>
        </p:nvSpPr>
        <p:spPr>
          <a:xfrm>
            <a:off x="1712493" y="2181707"/>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16" name="Text Placeholder 16"/>
          <p:cNvSpPr>
            <a:spLocks noGrp="1"/>
          </p:cNvSpPr>
          <p:nvPr userDrawn="1">
            <p:ph type="body" sz="quarter" idx="21" hasCustomPrompt="1"/>
          </p:nvPr>
        </p:nvSpPr>
        <p:spPr>
          <a:xfrm>
            <a:off x="1712489" y="2868657"/>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22" name="Text Placeholder 16"/>
          <p:cNvSpPr>
            <a:spLocks noGrp="1"/>
          </p:cNvSpPr>
          <p:nvPr userDrawn="1">
            <p:ph type="body" sz="quarter" idx="22" hasCustomPrompt="1"/>
          </p:nvPr>
        </p:nvSpPr>
        <p:spPr>
          <a:xfrm>
            <a:off x="1712489" y="3548177"/>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23" name="Text Placeholder 16"/>
          <p:cNvSpPr>
            <a:spLocks noGrp="1"/>
          </p:cNvSpPr>
          <p:nvPr userDrawn="1">
            <p:ph type="body" sz="quarter" idx="23" hasCustomPrompt="1"/>
          </p:nvPr>
        </p:nvSpPr>
        <p:spPr>
          <a:xfrm>
            <a:off x="1712490" y="4227936"/>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24" name="Text Placeholder 16"/>
          <p:cNvSpPr>
            <a:spLocks noGrp="1"/>
          </p:cNvSpPr>
          <p:nvPr userDrawn="1">
            <p:ph type="body" sz="quarter" idx="24" hasCustomPrompt="1"/>
          </p:nvPr>
        </p:nvSpPr>
        <p:spPr>
          <a:xfrm>
            <a:off x="1712489" y="4921344"/>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
        <p:nvSpPr>
          <p:cNvPr id="32" name="Text Placeholder 16"/>
          <p:cNvSpPr>
            <a:spLocks noGrp="1"/>
          </p:cNvSpPr>
          <p:nvPr>
            <p:ph type="body" sz="quarter" idx="25" hasCustomPrompt="1"/>
          </p:nvPr>
        </p:nvSpPr>
        <p:spPr>
          <a:xfrm>
            <a:off x="828669" y="5613037"/>
            <a:ext cx="657225" cy="457200"/>
          </a:xfrm>
          <a:prstGeom prst="rect">
            <a:avLst/>
          </a:prstGeom>
        </p:spPr>
        <p:txBody>
          <a:bodyPr/>
          <a:lstStyle>
            <a:lvl1pPr marL="0" indent="0" algn="ctr">
              <a:buFontTx/>
              <a:buNone/>
              <a:defRPr sz="2800">
                <a:solidFill>
                  <a:schemeClr val="bg1"/>
                </a:solidFill>
              </a:defRPr>
            </a:lvl1pPr>
          </a:lstStyle>
          <a:p>
            <a:pPr lvl="0"/>
            <a:r>
              <a:rPr lang="en-US" dirty="0" smtClean="0"/>
              <a:t>01</a:t>
            </a:r>
            <a:endParaRPr lang="en-US" dirty="0"/>
          </a:p>
        </p:txBody>
      </p:sp>
      <p:sp>
        <p:nvSpPr>
          <p:cNvPr id="33" name="Text Placeholder 16"/>
          <p:cNvSpPr>
            <a:spLocks noGrp="1"/>
          </p:cNvSpPr>
          <p:nvPr>
            <p:ph type="body" sz="quarter" idx="26" hasCustomPrompt="1"/>
          </p:nvPr>
        </p:nvSpPr>
        <p:spPr>
          <a:xfrm>
            <a:off x="1712488" y="5603382"/>
            <a:ext cx="9641305" cy="457200"/>
          </a:xfrm>
          <a:prstGeom prst="rect">
            <a:avLst/>
          </a:prstGeom>
        </p:spPr>
        <p:txBody>
          <a:bodyPr/>
          <a:lstStyle>
            <a:lvl1pPr marL="0" indent="0" algn="l">
              <a:buFontTx/>
              <a:buNone/>
              <a:defRPr sz="2800">
                <a:solidFill>
                  <a:schemeClr val="tx1"/>
                </a:solidFill>
              </a:defRPr>
            </a:lvl1pPr>
          </a:lstStyle>
          <a:p>
            <a:pPr lvl="0"/>
            <a:r>
              <a:rPr lang="en-US" dirty="0" smtClean="0"/>
              <a:t>Title</a:t>
            </a:r>
            <a:endParaRPr lang="en-US" dirty="0"/>
          </a:p>
        </p:txBody>
      </p:sp>
    </p:spTree>
    <p:extLst>
      <p:ext uri="{BB962C8B-B14F-4D97-AF65-F5344CB8AC3E}">
        <p14:creationId xmlns:p14="http://schemas.microsoft.com/office/powerpoint/2010/main" val="188474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Green Watermark">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17147" r="23542" b="7771"/>
          <a:stretch/>
        </p:blipFill>
        <p:spPr>
          <a:xfrm>
            <a:off x="4752474" y="0"/>
            <a:ext cx="7447548" cy="6858000"/>
          </a:xfrm>
          <a:prstGeom prst="rect">
            <a:avLst/>
          </a:prstGeom>
        </p:spPr>
      </p:pic>
      <p:sp>
        <p:nvSpPr>
          <p:cNvPr id="2" name="Title 1"/>
          <p:cNvSpPr>
            <a:spLocks noGrp="1"/>
          </p:cNvSpPr>
          <p:nvPr>
            <p:ph type="title" hasCustomPrompt="1"/>
          </p:nvPr>
        </p:nvSpPr>
        <p:spPr>
          <a:xfrm>
            <a:off x="838200" y="365125"/>
            <a:ext cx="10515600" cy="779463"/>
          </a:xfrm>
        </p:spPr>
        <p:txBody>
          <a:bodyPr>
            <a:normAutofit/>
          </a:bodyPr>
          <a:lstStyle>
            <a:lvl1pPr>
              <a:defRPr sz="2800">
                <a:solidFill>
                  <a:schemeClr val="bg1"/>
                </a:solidFill>
              </a:defRPr>
            </a:lvl1pPr>
          </a:lstStyle>
          <a:p>
            <a:r>
              <a:rPr lang="en-US" dirty="0" smtClean="0"/>
              <a:t>TITLE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lvl1pPr marL="0" indent="0">
              <a:buNone/>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71754" y="6400904"/>
            <a:ext cx="830351" cy="321535"/>
          </a:xfrm>
          <a:prstGeom prst="rect">
            <a:avLst/>
          </a:prstGeom>
        </p:spPr>
      </p:pic>
      <p:sp>
        <p:nvSpPr>
          <p:cNvPr id="11"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1"/>
                </a:solidFill>
              </a:defRPr>
            </a:lvl1pPr>
          </a:lstStyle>
          <a:p>
            <a:fld id="{9ECC9F48-F140-46DA-BA97-9A73B5E36050}" type="slidenum">
              <a:rPr lang="en-US" smtClean="0"/>
              <a:pPr/>
              <a:t>‹#›</a:t>
            </a:fld>
            <a:endParaRPr lang="en-US" dirty="0"/>
          </a:p>
        </p:txBody>
      </p:sp>
    </p:spTree>
    <p:extLst>
      <p:ext uri="{BB962C8B-B14F-4D97-AF65-F5344CB8AC3E}">
        <p14:creationId xmlns:p14="http://schemas.microsoft.com/office/powerpoint/2010/main" val="3458015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lain White Logo">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515600" cy="701675"/>
          </a:xfrm>
        </p:spPr>
        <p:txBody>
          <a:bodyPr>
            <a:normAutofit/>
          </a:bodyPr>
          <a:lstStyle>
            <a:lvl1pPr>
              <a:defRPr sz="2800" baseline="0">
                <a:solidFill>
                  <a:schemeClr val="bg2"/>
                </a:solidFill>
              </a:defRPr>
            </a:lvl1pPr>
          </a:lstStyle>
          <a:p>
            <a:r>
              <a:rPr lang="en-US" dirty="0" smtClean="0"/>
              <a:t>TITLE</a:t>
            </a:r>
            <a:endParaRPr lang="en-US" dirty="0"/>
          </a:p>
        </p:txBody>
      </p:sp>
      <p:sp>
        <p:nvSpPr>
          <p:cNvPr id="5"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2"/>
                </a:solidFill>
              </a:defRPr>
            </a:lvl1pPr>
          </a:lstStyle>
          <a:p>
            <a:fld id="{9ECC9F48-F140-46DA-BA97-9A73B5E36050}" type="slidenum">
              <a:rPr lang="en-US" smtClean="0"/>
              <a:pPr/>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7" name="Content Placeholder 2"/>
          <p:cNvSpPr>
            <a:spLocks noGrp="1"/>
          </p:cNvSpPr>
          <p:nvPr>
            <p:ph idx="1"/>
          </p:nvPr>
        </p:nvSpPr>
        <p:spPr>
          <a:xfrm>
            <a:off x="838200" y="1825625"/>
            <a:ext cx="10515600" cy="4351338"/>
          </a:xfrm>
          <a:prstGeom prst="rect">
            <a:avLst/>
          </a:prstGeom>
        </p:spPr>
        <p:txBody>
          <a:bodyPr/>
          <a:lstStyle>
            <a:lvl1pPr marL="0" indent="0">
              <a:buNone/>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6561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ransition">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grayscl/>
            <a:extLst>
              <a:ext uri="{BEBA8EAE-BF5A-486C-A8C5-ECC9F3942E4B}">
                <a14:imgProps xmlns:a14="http://schemas.microsoft.com/office/drawing/2010/main">
                  <a14:imgLayer r:embed="rId3">
                    <a14:imgEffect>
                      <a14:sharpenSoften amount="-65000"/>
                    </a14:imgEffect>
                    <a14:imgEffect>
                      <a14:brightnessContrast bright="-30000"/>
                    </a14:imgEffect>
                  </a14:imgLayer>
                </a14:imgProps>
              </a:ext>
              <a:ext uri="{28A0092B-C50C-407E-A947-70E740481C1C}">
                <a14:useLocalDpi xmlns:a14="http://schemas.microsoft.com/office/drawing/2010/main" val="0"/>
              </a:ext>
            </a:extLst>
          </a:blip>
          <a:srcRect r="37998"/>
          <a:stretch/>
        </p:blipFill>
        <p:spPr>
          <a:xfrm>
            <a:off x="973777" y="-10843"/>
            <a:ext cx="2843621" cy="6879478"/>
          </a:xfrm>
          <a:prstGeom prst="rect">
            <a:avLst/>
          </a:prstGeom>
        </p:spPr>
      </p:pic>
      <p:sp>
        <p:nvSpPr>
          <p:cNvPr id="2" name="Title 1"/>
          <p:cNvSpPr>
            <a:spLocks noGrp="1"/>
          </p:cNvSpPr>
          <p:nvPr>
            <p:ph type="title" hasCustomPrompt="1"/>
          </p:nvPr>
        </p:nvSpPr>
        <p:spPr>
          <a:xfrm>
            <a:off x="4223242" y="1864597"/>
            <a:ext cx="7347301" cy="1325563"/>
          </a:xfrm>
        </p:spPr>
        <p:txBody>
          <a:bodyPr>
            <a:normAutofit/>
          </a:bodyPr>
          <a:lstStyle>
            <a:lvl1pPr algn="l">
              <a:defRPr sz="2800" baseline="0">
                <a:solidFill>
                  <a:schemeClr val="bg2"/>
                </a:solidFill>
              </a:defRPr>
            </a:lvl1pPr>
          </a:lstStyle>
          <a:p>
            <a:r>
              <a:rPr lang="en-US" dirty="0" smtClean="0"/>
              <a:t>TRANSITION TITLE</a:t>
            </a:r>
            <a:endParaRPr lang="en-US" dirty="0"/>
          </a:p>
        </p:txBody>
      </p:sp>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14" name="Rectangle 13"/>
          <p:cNvSpPr/>
          <p:nvPr userDrawn="1"/>
        </p:nvSpPr>
        <p:spPr>
          <a:xfrm>
            <a:off x="578256" y="479777"/>
            <a:ext cx="2464981" cy="2167170"/>
          </a:xfrm>
          <a:prstGeom prst="rect">
            <a:avLst/>
          </a:prstGeom>
          <a:solidFill>
            <a:schemeClr val="bg2">
              <a:alpha val="70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2"/>
                </a:solidFill>
              </a:defRPr>
            </a:lvl1pPr>
          </a:lstStyle>
          <a:p>
            <a:fld id="{9ECC9F48-F140-46DA-BA97-9A73B5E36050}" type="slidenum">
              <a:rPr lang="en-US" smtClean="0"/>
              <a:pPr/>
              <a:t>‹#›</a:t>
            </a:fld>
            <a:endParaRPr lang="en-US" dirty="0"/>
          </a:p>
        </p:txBody>
      </p:sp>
    </p:spTree>
    <p:extLst>
      <p:ext uri="{BB962C8B-B14F-4D97-AF65-F5344CB8AC3E}">
        <p14:creationId xmlns:p14="http://schemas.microsoft.com/office/powerpoint/2010/main" val="2982704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grayscl/>
            <a:extLst>
              <a:ext uri="{BEBA8EAE-BF5A-486C-A8C5-ECC9F3942E4B}">
                <a14:imgProps xmlns:a14="http://schemas.microsoft.com/office/drawing/2010/main">
                  <a14:imgLayer r:embed="rId3">
                    <a14:imgEffect>
                      <a14:sharpenSoften amount="-65000"/>
                    </a14:imgEffect>
                    <a14:imgEffect>
                      <a14:brightnessContrast bright="-30000"/>
                    </a14:imgEffect>
                  </a14:imgLayer>
                </a14:imgProps>
              </a:ext>
              <a:ext uri="{28A0092B-C50C-407E-A947-70E740481C1C}">
                <a14:useLocalDpi xmlns:a14="http://schemas.microsoft.com/office/drawing/2010/main" val="0"/>
              </a:ext>
            </a:extLst>
          </a:blip>
          <a:srcRect t="7390" b="10539"/>
          <a:stretch/>
        </p:blipFill>
        <p:spPr>
          <a:xfrm>
            <a:off x="4932946" y="0"/>
            <a:ext cx="7259053" cy="3968318"/>
          </a:xfrm>
          <a:prstGeom prst="rect">
            <a:avLst/>
          </a:prstGeom>
        </p:spPr>
      </p:pic>
      <p:sp>
        <p:nvSpPr>
          <p:cNvPr id="6" name="Rectangle 5"/>
          <p:cNvSpPr/>
          <p:nvPr userDrawn="1"/>
        </p:nvSpPr>
        <p:spPr>
          <a:xfrm>
            <a:off x="0" y="0"/>
            <a:ext cx="493294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2326692" y="1560179"/>
            <a:ext cx="3544720" cy="3116459"/>
          </a:xfrm>
          <a:prstGeom prst="rect">
            <a:avLst/>
          </a:prstGeom>
          <a:solidFill>
            <a:schemeClr val="bg2">
              <a:alpha val="70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381512" y="2455626"/>
            <a:ext cx="1435079" cy="1325563"/>
          </a:xfrm>
        </p:spPr>
        <p:txBody>
          <a:bodyPr>
            <a:normAutofit/>
          </a:bodyPr>
          <a:lstStyle>
            <a:lvl1pPr algn="ctr">
              <a:defRPr sz="2800">
                <a:solidFill>
                  <a:schemeClr val="bg1"/>
                </a:solidFill>
              </a:defRPr>
            </a:lvl1pPr>
          </a:lstStyle>
          <a:p>
            <a:r>
              <a:rPr lang="en-US" dirty="0" smtClean="0"/>
              <a:t>NEXT </a:t>
            </a:r>
            <a:br>
              <a:rPr lang="en-US" dirty="0" smtClean="0"/>
            </a:br>
            <a:r>
              <a:rPr lang="en-US" dirty="0" smtClean="0"/>
              <a:t>STEPS</a:t>
            </a:r>
            <a:endParaRPr lang="en-US" dirty="0"/>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175022" y="6400904"/>
            <a:ext cx="823127" cy="318777"/>
          </a:xfrm>
          <a:prstGeom prst="rect">
            <a:avLst/>
          </a:prstGeom>
        </p:spPr>
      </p:pic>
      <p:sp>
        <p:nvSpPr>
          <p:cNvPr id="11" name="Text Placeholder 10"/>
          <p:cNvSpPr>
            <a:spLocks noGrp="1"/>
          </p:cNvSpPr>
          <p:nvPr>
            <p:ph type="body" sz="quarter" idx="13" hasCustomPrompt="1"/>
          </p:nvPr>
        </p:nvSpPr>
        <p:spPr>
          <a:xfrm>
            <a:off x="6275387" y="4323539"/>
            <a:ext cx="5722762" cy="2385910"/>
          </a:xfrm>
          <a:prstGeom prst="rect">
            <a:avLst/>
          </a:prstGeom>
        </p:spPr>
        <p:txBody>
          <a:bodyPr/>
          <a:lstStyle>
            <a:lvl1pPr marL="0" indent="0">
              <a:buNone/>
              <a:defRPr sz="1600"/>
            </a:lvl1pPr>
            <a:lvl2pPr>
              <a:defRPr sz="1400"/>
            </a:lvl2pPr>
            <a:lvl3pPr>
              <a:defRPr sz="1400"/>
            </a:lvl3pPr>
            <a:lvl4pPr>
              <a:defRPr sz="1400"/>
            </a:lvl4pPr>
            <a:lvl5pPr>
              <a:defRPr sz="1400"/>
            </a:lvl5pPr>
          </a:lstStyle>
          <a:p>
            <a:pPr lvl="0"/>
            <a:r>
              <a:rPr lang="en-US" dirty="0" smtClean="0"/>
              <a:t>Here’s what you need to do next…</a:t>
            </a:r>
            <a:endParaRPr lang="en-US" dirty="0"/>
          </a:p>
        </p:txBody>
      </p:sp>
      <p:sp>
        <p:nvSpPr>
          <p:cNvPr id="13" name="Slide Number Placeholder 4"/>
          <p:cNvSpPr>
            <a:spLocks noGrp="1"/>
          </p:cNvSpPr>
          <p:nvPr>
            <p:ph type="sldNum" sz="quarter" idx="12"/>
          </p:nvPr>
        </p:nvSpPr>
        <p:spPr>
          <a:xfrm>
            <a:off x="4724400" y="6354556"/>
            <a:ext cx="2743200" cy="365125"/>
          </a:xfrm>
          <a:prstGeom prst="rect">
            <a:avLst/>
          </a:prstGeom>
        </p:spPr>
        <p:txBody>
          <a:bodyPr/>
          <a:lstStyle>
            <a:lvl1pPr algn="ctr">
              <a:defRPr sz="1400">
                <a:solidFill>
                  <a:schemeClr val="bg2"/>
                </a:solidFill>
              </a:defRPr>
            </a:lvl1pPr>
          </a:lstStyle>
          <a:p>
            <a:fld id="{9ECC9F48-F140-46DA-BA97-9A73B5E36050}" type="slidenum">
              <a:rPr lang="en-US" smtClean="0"/>
              <a:pPr/>
              <a:t>‹#›</a:t>
            </a:fld>
            <a:endParaRPr lang="en-US" dirty="0"/>
          </a:p>
        </p:txBody>
      </p:sp>
    </p:spTree>
    <p:extLst>
      <p:ext uri="{BB962C8B-B14F-4D97-AF65-F5344CB8AC3E}">
        <p14:creationId xmlns:p14="http://schemas.microsoft.com/office/powerpoint/2010/main" val="5184541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Tree>
    <p:extLst>
      <p:ext uri="{BB962C8B-B14F-4D97-AF65-F5344CB8AC3E}">
        <p14:creationId xmlns:p14="http://schemas.microsoft.com/office/powerpoint/2010/main" val="2384231983"/>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7" r:id="rId4"/>
    <p:sldLayoutId id="2147483656"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5031" y="5829798"/>
            <a:ext cx="631850" cy="867245"/>
          </a:xfrm>
          <a:prstGeom prst="rect">
            <a:avLst/>
          </a:prstGeom>
        </p:spPr>
      </p:pic>
      <p:sp>
        <p:nvSpPr>
          <p:cNvPr id="101" name="Rectangle 100"/>
          <p:cNvSpPr/>
          <p:nvPr/>
        </p:nvSpPr>
        <p:spPr>
          <a:xfrm>
            <a:off x="0" y="0"/>
            <a:ext cx="12192000" cy="71596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28243"/>
            <a:ext cx="10515600" cy="701675"/>
          </a:xfrm>
        </p:spPr>
        <p:txBody>
          <a:bodyPr/>
          <a:lstStyle/>
          <a:p>
            <a:r>
              <a:rPr lang="en-US" dirty="0" smtClean="0">
                <a:solidFill>
                  <a:schemeClr val="bg1"/>
                </a:solidFill>
              </a:rPr>
              <a:t>AKILI CASE STUDY</a:t>
            </a:r>
            <a:endParaRPr lang="en-US" dirty="0">
              <a:solidFill>
                <a:schemeClr val="bg1"/>
              </a:solidFill>
            </a:endParaRPr>
          </a:p>
        </p:txBody>
      </p:sp>
      <p:grpSp>
        <p:nvGrpSpPr>
          <p:cNvPr id="37" name="Group 36"/>
          <p:cNvGrpSpPr/>
          <p:nvPr/>
        </p:nvGrpSpPr>
        <p:grpSpPr>
          <a:xfrm>
            <a:off x="594005" y="1249022"/>
            <a:ext cx="563446" cy="376351"/>
            <a:chOff x="838200" y="1256073"/>
            <a:chExt cx="666101" cy="444919"/>
          </a:xfrm>
        </p:grpSpPr>
        <p:sp>
          <p:nvSpPr>
            <p:cNvPr id="13" name="Diamond 12"/>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mond 13"/>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Box 32"/>
          <p:cNvSpPr txBox="1"/>
          <p:nvPr/>
        </p:nvSpPr>
        <p:spPr>
          <a:xfrm>
            <a:off x="1173214" y="1249023"/>
            <a:ext cx="2224742" cy="307777"/>
          </a:xfrm>
          <a:prstGeom prst="rect">
            <a:avLst/>
          </a:prstGeom>
          <a:noFill/>
        </p:spPr>
        <p:txBody>
          <a:bodyPr wrap="square" rtlCol="0">
            <a:spAutoFit/>
          </a:bodyPr>
          <a:lstStyle/>
          <a:p>
            <a:r>
              <a:rPr lang="en-US" sz="1400" b="1" dirty="0" smtClean="0"/>
              <a:t>Company</a:t>
            </a:r>
            <a:r>
              <a:rPr lang="en-US" sz="1400" dirty="0" smtClean="0"/>
              <a:t>: Thousand Eyes</a:t>
            </a:r>
            <a:endParaRPr lang="en-US" sz="1400" dirty="0"/>
          </a:p>
        </p:txBody>
      </p:sp>
      <p:sp>
        <p:nvSpPr>
          <p:cNvPr id="34" name="TextBox 33"/>
          <p:cNvSpPr txBox="1"/>
          <p:nvPr/>
        </p:nvSpPr>
        <p:spPr>
          <a:xfrm>
            <a:off x="1173214" y="2380055"/>
            <a:ext cx="1866220" cy="307777"/>
          </a:xfrm>
          <a:prstGeom prst="rect">
            <a:avLst/>
          </a:prstGeom>
          <a:noFill/>
        </p:spPr>
        <p:txBody>
          <a:bodyPr wrap="square" rtlCol="0">
            <a:spAutoFit/>
          </a:bodyPr>
          <a:lstStyle/>
          <a:p>
            <a:r>
              <a:rPr lang="en-US" sz="1400" b="1" dirty="0" smtClean="0"/>
              <a:t>Industry</a:t>
            </a:r>
            <a:r>
              <a:rPr lang="en-US" sz="1400" dirty="0" smtClean="0"/>
              <a:t>: </a:t>
            </a:r>
            <a:r>
              <a:rPr lang="en-US" sz="1400" dirty="0" smtClean="0"/>
              <a:t>SaaS</a:t>
            </a:r>
            <a:endParaRPr lang="en-US" sz="1400" dirty="0"/>
          </a:p>
        </p:txBody>
      </p:sp>
      <p:sp>
        <p:nvSpPr>
          <p:cNvPr id="35" name="TextBox 34"/>
          <p:cNvSpPr txBox="1"/>
          <p:nvPr/>
        </p:nvSpPr>
        <p:spPr>
          <a:xfrm>
            <a:off x="1173214" y="1800212"/>
            <a:ext cx="2308954" cy="307777"/>
          </a:xfrm>
          <a:prstGeom prst="rect">
            <a:avLst/>
          </a:prstGeom>
          <a:noFill/>
        </p:spPr>
        <p:txBody>
          <a:bodyPr wrap="square" rtlCol="0">
            <a:spAutoFit/>
          </a:bodyPr>
          <a:lstStyle/>
          <a:p>
            <a:r>
              <a:rPr lang="en-US" sz="1400" b="1" dirty="0" smtClean="0"/>
              <a:t>Use Case</a:t>
            </a:r>
            <a:r>
              <a:rPr lang="en-US" sz="1400" dirty="0" smtClean="0"/>
              <a:t>: FP&amp;A</a:t>
            </a:r>
            <a:endParaRPr lang="en-US" sz="1400" dirty="0"/>
          </a:p>
        </p:txBody>
      </p:sp>
      <p:sp>
        <p:nvSpPr>
          <p:cNvPr id="36" name="TextBox 35"/>
          <p:cNvSpPr txBox="1"/>
          <p:nvPr/>
        </p:nvSpPr>
        <p:spPr>
          <a:xfrm>
            <a:off x="1157451" y="2814746"/>
            <a:ext cx="1866220" cy="307777"/>
          </a:xfrm>
          <a:prstGeom prst="rect">
            <a:avLst/>
          </a:prstGeom>
          <a:noFill/>
        </p:spPr>
        <p:txBody>
          <a:bodyPr wrap="square" rtlCol="0">
            <a:spAutoFit/>
          </a:bodyPr>
          <a:lstStyle/>
          <a:p>
            <a:r>
              <a:rPr lang="en-US" sz="1400" b="1" dirty="0" smtClean="0"/>
              <a:t>Size</a:t>
            </a:r>
            <a:r>
              <a:rPr lang="en-US" sz="1400" dirty="0" smtClean="0"/>
              <a:t>: $15M</a:t>
            </a:r>
            <a:endParaRPr lang="en-US" sz="1400" dirty="0"/>
          </a:p>
        </p:txBody>
      </p:sp>
      <p:grpSp>
        <p:nvGrpSpPr>
          <p:cNvPr id="38" name="Group 37"/>
          <p:cNvGrpSpPr/>
          <p:nvPr/>
        </p:nvGrpSpPr>
        <p:grpSpPr>
          <a:xfrm>
            <a:off x="594005" y="1769469"/>
            <a:ext cx="563446" cy="376351"/>
            <a:chOff x="838200" y="1256073"/>
            <a:chExt cx="666101" cy="444919"/>
          </a:xfrm>
        </p:grpSpPr>
        <p:sp>
          <p:nvSpPr>
            <p:cNvPr id="39" name="Diamond 38"/>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Diamond 39"/>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p:cNvGrpSpPr/>
          <p:nvPr/>
        </p:nvGrpSpPr>
        <p:grpSpPr>
          <a:xfrm>
            <a:off x="594005" y="2780460"/>
            <a:ext cx="563446" cy="376351"/>
            <a:chOff x="838200" y="1256073"/>
            <a:chExt cx="666101" cy="444919"/>
          </a:xfrm>
        </p:grpSpPr>
        <p:sp>
          <p:nvSpPr>
            <p:cNvPr id="42" name="Diamond 41"/>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iamond 42"/>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594005" y="2339754"/>
            <a:ext cx="563446" cy="376351"/>
            <a:chOff x="838200" y="1256073"/>
            <a:chExt cx="666101" cy="444919"/>
          </a:xfrm>
        </p:grpSpPr>
        <p:sp>
          <p:nvSpPr>
            <p:cNvPr id="45" name="Diamond 44"/>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iamond 45"/>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94005" y="3267970"/>
            <a:ext cx="563446" cy="376351"/>
            <a:chOff x="838200" y="1256073"/>
            <a:chExt cx="666101" cy="444919"/>
          </a:xfrm>
        </p:grpSpPr>
        <p:sp>
          <p:nvSpPr>
            <p:cNvPr id="48" name="Diamond 47"/>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Diamond 48"/>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p:cNvSpPr txBox="1"/>
          <p:nvPr/>
        </p:nvSpPr>
        <p:spPr>
          <a:xfrm>
            <a:off x="1157451" y="3317348"/>
            <a:ext cx="2511812" cy="307777"/>
          </a:xfrm>
          <a:prstGeom prst="rect">
            <a:avLst/>
          </a:prstGeom>
          <a:noFill/>
        </p:spPr>
        <p:txBody>
          <a:bodyPr wrap="square" rtlCol="0">
            <a:spAutoFit/>
          </a:bodyPr>
          <a:lstStyle/>
          <a:p>
            <a:r>
              <a:rPr lang="en-US" sz="1400" b="1" dirty="0" smtClean="0"/>
              <a:t>Region(s</a:t>
            </a:r>
            <a:r>
              <a:rPr lang="en-US" sz="1400" b="1" dirty="0" smtClean="0"/>
              <a:t>)</a:t>
            </a:r>
            <a:r>
              <a:rPr lang="en-US" sz="1400" dirty="0" smtClean="0"/>
              <a:t>: Global</a:t>
            </a:r>
            <a:endParaRPr lang="en-US" sz="1400" dirty="0"/>
          </a:p>
        </p:txBody>
      </p:sp>
      <p:grpSp>
        <p:nvGrpSpPr>
          <p:cNvPr id="51" name="Group 50"/>
          <p:cNvGrpSpPr/>
          <p:nvPr/>
        </p:nvGrpSpPr>
        <p:grpSpPr>
          <a:xfrm>
            <a:off x="594005" y="3866845"/>
            <a:ext cx="563446" cy="376351"/>
            <a:chOff x="838200" y="1256073"/>
            <a:chExt cx="666101" cy="444919"/>
          </a:xfrm>
        </p:grpSpPr>
        <p:sp>
          <p:nvSpPr>
            <p:cNvPr id="52" name="Diamond 51"/>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iamond 52"/>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Box 53"/>
          <p:cNvSpPr txBox="1"/>
          <p:nvPr/>
        </p:nvSpPr>
        <p:spPr>
          <a:xfrm>
            <a:off x="1173214" y="3916451"/>
            <a:ext cx="2308954" cy="307777"/>
          </a:xfrm>
          <a:prstGeom prst="rect">
            <a:avLst/>
          </a:prstGeom>
          <a:noFill/>
        </p:spPr>
        <p:txBody>
          <a:bodyPr wrap="square" rtlCol="0">
            <a:spAutoFit/>
          </a:bodyPr>
          <a:lstStyle/>
          <a:p>
            <a:r>
              <a:rPr lang="en-US" sz="1400" b="1" dirty="0" smtClean="0"/>
              <a:t>Previous Solution</a:t>
            </a:r>
            <a:r>
              <a:rPr lang="en-US" sz="1400" dirty="0" smtClean="0"/>
              <a:t>: Excel</a:t>
            </a:r>
            <a:endParaRPr lang="en-US" sz="1400" dirty="0"/>
          </a:p>
        </p:txBody>
      </p:sp>
      <p:grpSp>
        <p:nvGrpSpPr>
          <p:cNvPr id="55" name="Group 54"/>
          <p:cNvGrpSpPr/>
          <p:nvPr/>
        </p:nvGrpSpPr>
        <p:grpSpPr>
          <a:xfrm>
            <a:off x="594005" y="4380857"/>
            <a:ext cx="563446" cy="376351"/>
            <a:chOff x="838200" y="1256073"/>
            <a:chExt cx="666101" cy="444919"/>
          </a:xfrm>
        </p:grpSpPr>
        <p:sp>
          <p:nvSpPr>
            <p:cNvPr id="56" name="Diamond 55"/>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Diamond 56"/>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594005" y="4912926"/>
            <a:ext cx="563446" cy="376351"/>
            <a:chOff x="838200" y="1256073"/>
            <a:chExt cx="666101" cy="444919"/>
          </a:xfrm>
        </p:grpSpPr>
        <p:sp>
          <p:nvSpPr>
            <p:cNvPr id="59" name="Diamond 58"/>
            <p:cNvSpPr/>
            <p:nvPr/>
          </p:nvSpPr>
          <p:spPr>
            <a:xfrm>
              <a:off x="1059382" y="1256073"/>
              <a:ext cx="444919" cy="444919"/>
            </a:xfrm>
            <a:prstGeom prst="diamond">
              <a:avLst/>
            </a:prstGeom>
            <a:solidFill>
              <a:schemeClr val="bg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Diamond 59"/>
            <p:cNvSpPr/>
            <p:nvPr/>
          </p:nvSpPr>
          <p:spPr>
            <a:xfrm>
              <a:off x="838200" y="1256073"/>
              <a:ext cx="444919" cy="444919"/>
            </a:xfrm>
            <a:prstGeom prst="diamond">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1173214" y="4427048"/>
            <a:ext cx="2308954" cy="523220"/>
          </a:xfrm>
          <a:prstGeom prst="rect">
            <a:avLst/>
          </a:prstGeom>
          <a:noFill/>
        </p:spPr>
        <p:txBody>
          <a:bodyPr wrap="square" rtlCol="0">
            <a:spAutoFit/>
          </a:bodyPr>
          <a:lstStyle/>
          <a:p>
            <a:r>
              <a:rPr lang="en-US" sz="1400" b="1" dirty="0" smtClean="0"/>
              <a:t>Pain / Need</a:t>
            </a:r>
            <a:r>
              <a:rPr lang="en-US" sz="1400" dirty="0" smtClean="0"/>
              <a:t>: Limitations of Excel</a:t>
            </a:r>
            <a:endParaRPr lang="en-US" sz="1400" dirty="0"/>
          </a:p>
        </p:txBody>
      </p:sp>
      <p:sp>
        <p:nvSpPr>
          <p:cNvPr id="62" name="TextBox 61"/>
          <p:cNvSpPr txBox="1"/>
          <p:nvPr/>
        </p:nvSpPr>
        <p:spPr>
          <a:xfrm>
            <a:off x="1157450" y="4947212"/>
            <a:ext cx="2324717" cy="307777"/>
          </a:xfrm>
          <a:prstGeom prst="rect">
            <a:avLst/>
          </a:prstGeom>
          <a:noFill/>
        </p:spPr>
        <p:txBody>
          <a:bodyPr wrap="square" rtlCol="0">
            <a:spAutoFit/>
          </a:bodyPr>
          <a:lstStyle/>
          <a:p>
            <a:r>
              <a:rPr lang="en-US" sz="1400" b="1" dirty="0" smtClean="0"/>
              <a:t>Competition</a:t>
            </a:r>
            <a:r>
              <a:rPr lang="en-US" sz="1400" dirty="0" smtClean="0"/>
              <a:t>: Status Quo</a:t>
            </a:r>
            <a:endParaRPr lang="en-US" sz="1400" dirty="0"/>
          </a:p>
        </p:txBody>
      </p:sp>
      <p:sp>
        <p:nvSpPr>
          <p:cNvPr id="63" name="TextBox 62"/>
          <p:cNvSpPr txBox="1"/>
          <p:nvPr/>
        </p:nvSpPr>
        <p:spPr>
          <a:xfrm>
            <a:off x="3759487" y="1249022"/>
            <a:ext cx="3941153" cy="4185761"/>
          </a:xfrm>
          <a:prstGeom prst="rect">
            <a:avLst/>
          </a:prstGeom>
          <a:noFill/>
        </p:spPr>
        <p:txBody>
          <a:bodyPr wrap="square" rtlCol="0">
            <a:spAutoFit/>
          </a:bodyPr>
          <a:lstStyle/>
          <a:p>
            <a:pPr algn="ctr">
              <a:spcAft>
                <a:spcPts val="1200"/>
              </a:spcAft>
            </a:pPr>
            <a:r>
              <a:rPr lang="en-US" dirty="0" smtClean="0">
                <a:solidFill>
                  <a:schemeClr val="bg2">
                    <a:lumMod val="75000"/>
                  </a:schemeClr>
                </a:solidFill>
              </a:rPr>
              <a:t>PROJECT DESCRIPTION</a:t>
            </a:r>
          </a:p>
          <a:p>
            <a:r>
              <a:rPr lang="en-US" sz="1400" dirty="0" smtClean="0"/>
              <a:t>Thousand eyes needed a better solution for headcount planning, budgeting and financial reporting and lacked a dedicated resource to assist with the Anaplan solution.</a:t>
            </a:r>
          </a:p>
          <a:p>
            <a:endParaRPr lang="en-US" sz="1400" dirty="0">
              <a:solidFill>
                <a:schemeClr val="bg2"/>
              </a:solidFill>
            </a:endParaRPr>
          </a:p>
          <a:p>
            <a:r>
              <a:rPr lang="en-US" sz="1400" dirty="0" smtClean="0"/>
              <a:t>While the testing phase went well,  several requirement misses and a few bugs were uncovered months into the actual use of the solution. Without a dedicated Anaplan resource in house, Thousand Eyes was not equipped to address modifying the solution.</a:t>
            </a:r>
          </a:p>
          <a:p>
            <a:endParaRPr lang="en-US" sz="1400" dirty="0"/>
          </a:p>
          <a:p>
            <a:r>
              <a:rPr lang="en-US" sz="1400" dirty="0" smtClean="0"/>
              <a:t>They looked to Akili for coaching  to cover best practices in tracking down and solving bugs as well as Anaplan for best practices for implementing enhancements. Several complex issues were addressed in Anaplan. </a:t>
            </a:r>
            <a:endParaRPr lang="en-US" sz="1400" dirty="0"/>
          </a:p>
        </p:txBody>
      </p:sp>
      <p:sp>
        <p:nvSpPr>
          <p:cNvPr id="66" name="TextBox 65"/>
          <p:cNvSpPr txBox="1"/>
          <p:nvPr/>
        </p:nvSpPr>
        <p:spPr>
          <a:xfrm>
            <a:off x="7977961" y="1249022"/>
            <a:ext cx="3941153" cy="2677656"/>
          </a:xfrm>
          <a:prstGeom prst="rect">
            <a:avLst/>
          </a:prstGeom>
          <a:noFill/>
        </p:spPr>
        <p:txBody>
          <a:bodyPr wrap="square" rtlCol="0">
            <a:spAutoFit/>
          </a:bodyPr>
          <a:lstStyle/>
          <a:p>
            <a:pPr algn="ctr">
              <a:spcAft>
                <a:spcPts val="1200"/>
              </a:spcAft>
            </a:pPr>
            <a:r>
              <a:rPr lang="en-US" dirty="0" smtClean="0">
                <a:solidFill>
                  <a:schemeClr val="bg2">
                    <a:lumMod val="75000"/>
                  </a:schemeClr>
                </a:solidFill>
              </a:rPr>
              <a:t>KEY SUCCESS METRIC</a:t>
            </a:r>
          </a:p>
          <a:p>
            <a:r>
              <a:rPr lang="en-US" sz="1400" dirty="0" smtClean="0"/>
              <a:t>The in-house resource grew in competence not only in their Anaplan modeling building, but also in critical thinking and solution design.</a:t>
            </a:r>
          </a:p>
          <a:p>
            <a:endParaRPr lang="en-US" sz="1400" dirty="0">
              <a:solidFill>
                <a:schemeClr val="bg2"/>
              </a:solidFill>
            </a:endParaRPr>
          </a:p>
          <a:p>
            <a:r>
              <a:rPr lang="en-US" sz="1400" dirty="0" smtClean="0"/>
              <a:t>From their point of view, the less expensive and more intensive coaching option provided them with a better long term solution even if it meant a longer delay than a short term solution of having a partner correct and enhance their current Anaplan model for them.</a:t>
            </a:r>
            <a:endParaRPr lang="en-US" sz="14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0419" y="255713"/>
            <a:ext cx="2288735" cy="246734"/>
          </a:xfrm>
          <a:prstGeom prst="rect">
            <a:avLst/>
          </a:prstGeom>
        </p:spPr>
      </p:pic>
      <p:sp>
        <p:nvSpPr>
          <p:cNvPr id="3" name="Rectangle 2"/>
          <p:cNvSpPr/>
          <p:nvPr/>
        </p:nvSpPr>
        <p:spPr>
          <a:xfrm>
            <a:off x="7790864" y="3398794"/>
            <a:ext cx="4021924" cy="2955749"/>
          </a:xfrm>
          <a:prstGeom prst="rect">
            <a:avLst/>
          </a:prstGeom>
          <a:blipFill dpi="0" rotWithShape="1">
            <a:blip r:embed="rId4">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6895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kili Rebrand">
      <a:dk1>
        <a:srgbClr val="000000"/>
      </a:dk1>
      <a:lt1>
        <a:srgbClr val="FFFFFF"/>
      </a:lt1>
      <a:dk2>
        <a:srgbClr val="A5A5A5"/>
      </a:dk2>
      <a:lt2>
        <a:srgbClr val="00665C"/>
      </a:lt2>
      <a:accent1>
        <a:srgbClr val="6F3B55"/>
      </a:accent1>
      <a:accent2>
        <a:srgbClr val="499591"/>
      </a:accent2>
      <a:accent3>
        <a:srgbClr val="E79235"/>
      </a:accent3>
      <a:accent4>
        <a:srgbClr val="003631"/>
      </a:accent4>
      <a:accent5>
        <a:srgbClr val="001A18"/>
      </a:accent5>
      <a:accent6>
        <a:srgbClr val="FFFFFF"/>
      </a:accent6>
      <a:hlink>
        <a:srgbClr val="6F3B55"/>
      </a:hlink>
      <a:folHlink>
        <a:srgbClr val="954F72"/>
      </a:folHlink>
    </a:clrScheme>
    <a:fontScheme name="Akili 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09F6F9CCABB4386721F4B1B98FFE7" ma:contentTypeVersion="12" ma:contentTypeDescription="Create a new document." ma:contentTypeScope="" ma:versionID="700763ff20af40f9f7f1432cc3b04c09">
  <xsd:schema xmlns:xsd="http://www.w3.org/2001/XMLSchema" xmlns:xs="http://www.w3.org/2001/XMLSchema" xmlns:p="http://schemas.microsoft.com/office/2006/metadata/properties" xmlns:ns3="75645704-7ef5-477b-993a-4ef4e04d737e" xmlns:ns4="1ab84d5b-d9f9-4a11-b15d-b22f3f62b5ee" targetNamespace="http://schemas.microsoft.com/office/2006/metadata/properties" ma:root="true" ma:fieldsID="362d620d9411c910b103da75c739fd08" ns3:_="" ns4:_="">
    <xsd:import namespace="75645704-7ef5-477b-993a-4ef4e04d737e"/>
    <xsd:import namespace="1ab84d5b-d9f9-4a11-b15d-b22f3f62b5e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645704-7ef5-477b-993a-4ef4e04d737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ab84d5b-d9f9-4a11-b15d-b22f3f62b5e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E40C600-FF31-444A-9493-DB043B13E9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5645704-7ef5-477b-993a-4ef4e04d737e"/>
    <ds:schemaRef ds:uri="1ab84d5b-d9f9-4a11-b15d-b22f3f62b5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13126E4-41EF-4B51-91B8-3AF51AF630B2}">
  <ds:schemaRefs>
    <ds:schemaRef ds:uri="http://schemas.microsoft.com/sharepoint/v3/contenttype/forms"/>
  </ds:schemaRefs>
</ds:datastoreItem>
</file>

<file path=customXml/itemProps3.xml><?xml version="1.0" encoding="utf-8"?>
<ds:datastoreItem xmlns:ds="http://schemas.openxmlformats.org/officeDocument/2006/customXml" ds:itemID="{55C32FF1-411F-4962-A749-D47DE9497293}">
  <ds:schemaRefs>
    <ds:schemaRef ds:uri="http://purl.org/dc/elements/1.1/"/>
    <ds:schemaRef ds:uri="1ab84d5b-d9f9-4a11-b15d-b22f3f62b5ee"/>
    <ds:schemaRef ds:uri="http://schemas.microsoft.com/office/2006/metadata/properties"/>
    <ds:schemaRef ds:uri="http://purl.org/dc/terms/"/>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75645704-7ef5-477b-993a-4ef4e04d737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3549</TotalTime>
  <Words>217</Words>
  <Application>Microsoft Office PowerPoint</Application>
  <PresentationFormat>Widescreen</PresentationFormat>
  <Paragraphs>19</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AKILI CASE STUDY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Bachar</dc:creator>
  <cp:lastModifiedBy>Shannon Bachar</cp:lastModifiedBy>
  <cp:revision>107</cp:revision>
  <dcterms:created xsi:type="dcterms:W3CDTF">2018-05-11T20:03:47Z</dcterms:created>
  <dcterms:modified xsi:type="dcterms:W3CDTF">2019-11-13T19:09:50Z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0x010100FD909F6F9CCABB4386721F4B1B98FFE7</vt:lpwstr>
  </property>
</Properties>
</file>